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Roboto Serif"/>
      <p:regular r:id="rId40"/>
      <p:bold r:id="rId41"/>
      <p:italic r:id="rId42"/>
      <p:boldItalic r:id="rId43"/>
    </p:embeddedFont>
    <p:embeddedFont>
      <p:font typeface="Roboto"/>
      <p:regular r:id="rId44"/>
      <p:bold r:id="rId45"/>
      <p:italic r:id="rId46"/>
      <p:boldItalic r:id="rId47"/>
    </p:embeddedFont>
    <p:embeddedFont>
      <p:font typeface="Work Sans"/>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jCuoX3x/b5XnYx9b7M89rHdm9Z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Serif-regular.fntdata"/><Relationship Id="rId42" Type="http://schemas.openxmlformats.org/officeDocument/2006/relationships/font" Target="fonts/RobotoSerif-italic.fntdata"/><Relationship Id="rId41" Type="http://schemas.openxmlformats.org/officeDocument/2006/relationships/font" Target="fonts/RobotoSerif-bold.fntdata"/><Relationship Id="rId44" Type="http://schemas.openxmlformats.org/officeDocument/2006/relationships/font" Target="fonts/Roboto-regular.fntdata"/><Relationship Id="rId43" Type="http://schemas.openxmlformats.org/officeDocument/2006/relationships/font" Target="fonts/RobotoSerif-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regular.fntdata"/><Relationship Id="rId47" Type="http://schemas.openxmlformats.org/officeDocument/2006/relationships/font" Target="fonts/Roboto-boldItalic.fntdata"/><Relationship Id="rId49" Type="http://schemas.openxmlformats.org/officeDocument/2006/relationships/font" Target="fonts/Work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WorkSans-boldItalic.fntdata"/><Relationship Id="rId50" Type="http://schemas.openxmlformats.org/officeDocument/2006/relationships/font" Target="fonts/WorkSans-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7.xml"/><Relationship Id="rId55" Type="http://schemas.openxmlformats.org/officeDocument/2006/relationships/font" Target="fonts/RobotoMono-boldItalic.fntdata"/><Relationship Id="rId10" Type="http://schemas.openxmlformats.org/officeDocument/2006/relationships/slide" Target="slides/slide6.xml"/><Relationship Id="rId54"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365361f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36365361fa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36365361fa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32c5298f1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3632c5298f1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32c5298f1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3632c5298f1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32c5298f1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3632c5298f1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632c5298f1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632c5298f1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32c5298f1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632c5298f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32c5298f1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3632c5298f1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32c5298f1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3632c5298f1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32c5298f1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3632c5298f1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632c5298f1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3632c5298f1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32c5298f1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3632c5298f1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31cb092d9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3631cb092d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32c5298f1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3632c5298f1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32c5298f1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3632c5298f1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32c5298f1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3632c5298f1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32c5298f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632c5298f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32c5298f1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3632c5298f1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32c5298f1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3632c5298f1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632c5298f1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3632c5298f1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32c5298f1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3632c5298f1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32c5298f1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3632c5298f1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32c5298f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3632c5298f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32c5298f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3632c5298f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32c5298f1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3632c5298f1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32c5298f1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3632c5298f1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32c5298f1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632c5298f1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32c5298f1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3632c5298f1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632c5298f1_1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3632c5298f1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32c5298f1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3632c5298f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32c5298f1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3632c5298f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32c5298f1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3632c5298f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32c5298f1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3632c5298f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32c5298f1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3632c5298f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32c5298f1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3632c5298f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8" name="Shape 58"/>
        <p:cNvGrpSpPr/>
        <p:nvPr/>
      </p:nvGrpSpPr>
      <p:grpSpPr>
        <a:xfrm>
          <a:off x="0" y="0"/>
          <a:ext cx="0" cy="0"/>
          <a:chOff x="0" y="0"/>
          <a:chExt cx="0" cy="0"/>
        </a:xfrm>
      </p:grpSpPr>
      <p:sp>
        <p:nvSpPr>
          <p:cNvPr id="59" name="Google Shape;59;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7" name="Shape 67"/>
        <p:cNvGrpSpPr/>
        <p:nvPr/>
      </p:nvGrpSpPr>
      <p:grpSpPr>
        <a:xfrm>
          <a:off x="0" y="0"/>
          <a:ext cx="0" cy="0"/>
          <a:chOff x="0" y="0"/>
          <a:chExt cx="0" cy="0"/>
        </a:xfrm>
      </p:grpSpPr>
      <p:sp>
        <p:nvSpPr>
          <p:cNvPr id="68" name="Google Shape;6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2" name="Shape 72"/>
        <p:cNvGrpSpPr/>
        <p:nvPr/>
      </p:nvGrpSpPr>
      <p:grpSpPr>
        <a:xfrm>
          <a:off x="0" y="0"/>
          <a:ext cx="0" cy="0"/>
          <a:chOff x="0" y="0"/>
          <a:chExt cx="0" cy="0"/>
        </a:xfrm>
      </p:grpSpPr>
      <p:sp>
        <p:nvSpPr>
          <p:cNvPr id="73" name="Google Shape;7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9" name="Shape 79"/>
        <p:cNvGrpSpPr/>
        <p:nvPr/>
      </p:nvGrpSpPr>
      <p:grpSpPr>
        <a:xfrm>
          <a:off x="0" y="0"/>
          <a:ext cx="0" cy="0"/>
          <a:chOff x="0" y="0"/>
          <a:chExt cx="0" cy="0"/>
        </a:xfrm>
      </p:grpSpPr>
      <p:sp>
        <p:nvSpPr>
          <p:cNvPr id="80" name="Google Shape;8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3"/>
          <p:cNvSpPr/>
          <p:nvPr>
            <p:ph idx="2" type="pic"/>
          </p:nvPr>
        </p:nvSpPr>
        <p:spPr>
          <a:xfrm>
            <a:off x="5183188" y="987425"/>
            <a:ext cx="6172200" cy="4873625"/>
          </a:xfrm>
          <a:prstGeom prst="rect">
            <a:avLst/>
          </a:prstGeom>
          <a:noFill/>
          <a:ln>
            <a:noFill/>
          </a:ln>
        </p:spPr>
      </p:sp>
      <p:sp>
        <p:nvSpPr>
          <p:cNvPr id="82" name="Google Shape;8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6" name="Shape 86"/>
        <p:cNvGrpSpPr/>
        <p:nvPr/>
      </p:nvGrpSpPr>
      <p:grpSpPr>
        <a:xfrm>
          <a:off x="0" y="0"/>
          <a:ext cx="0" cy="0"/>
          <a:chOff x="0" y="0"/>
          <a:chExt cx="0" cy="0"/>
        </a:xfrm>
      </p:grpSpPr>
      <p:sp>
        <p:nvSpPr>
          <p:cNvPr id="87" name="Google Shape;8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2" name="Shape 92"/>
        <p:cNvGrpSpPr/>
        <p:nvPr/>
      </p:nvGrpSpPr>
      <p:grpSpPr>
        <a:xfrm>
          <a:off x="0" y="0"/>
          <a:ext cx="0" cy="0"/>
          <a:chOff x="0" y="0"/>
          <a:chExt cx="0" cy="0"/>
        </a:xfrm>
      </p:grpSpPr>
      <p:sp>
        <p:nvSpPr>
          <p:cNvPr id="93" name="Google Shape;9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2" name="Shape 22"/>
        <p:cNvGrpSpPr/>
        <p:nvPr/>
      </p:nvGrpSpPr>
      <p:grpSpPr>
        <a:xfrm>
          <a:off x="0" y="0"/>
          <a:ext cx="0" cy="0"/>
          <a:chOff x="0" y="0"/>
          <a:chExt cx="0" cy="0"/>
        </a:xfrm>
      </p:grpSpPr>
      <p:sp>
        <p:nvSpPr>
          <p:cNvPr id="23" name="Google Shape;2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6" name="Shape 26"/>
        <p:cNvGrpSpPr/>
        <p:nvPr/>
      </p:nvGrpSpPr>
      <p:grpSpPr>
        <a:xfrm>
          <a:off x="0" y="0"/>
          <a:ext cx="0" cy="0"/>
          <a:chOff x="0" y="0"/>
          <a:chExt cx="0" cy="0"/>
        </a:xfrm>
      </p:grpSpPr>
      <p:sp>
        <p:nvSpPr>
          <p:cNvPr id="27" name="Google Shape;2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32" name="Shape 32"/>
        <p:cNvGrpSpPr/>
        <p:nvPr/>
      </p:nvGrpSpPr>
      <p:grpSpPr>
        <a:xfrm>
          <a:off x="0" y="0"/>
          <a:ext cx="0" cy="0"/>
          <a:chOff x="0" y="0"/>
          <a:chExt cx="0" cy="0"/>
        </a:xfrm>
      </p:grpSpPr>
      <p:pic>
        <p:nvPicPr>
          <p:cNvPr id="33" name="Google Shape;33;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34" name="Shape 34"/>
        <p:cNvGrpSpPr/>
        <p:nvPr/>
      </p:nvGrpSpPr>
      <p:grpSpPr>
        <a:xfrm>
          <a:off x="0" y="0"/>
          <a:ext cx="0" cy="0"/>
          <a:chOff x="0" y="0"/>
          <a:chExt cx="0" cy="0"/>
        </a:xfrm>
      </p:grpSpPr>
      <p:pic>
        <p:nvPicPr>
          <p:cNvPr id="35" name="Google Shape;35;p53"/>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36" name="Shape 36"/>
        <p:cNvGrpSpPr/>
        <p:nvPr/>
      </p:nvGrpSpPr>
      <p:grpSpPr>
        <a:xfrm>
          <a:off x="0" y="0"/>
          <a:ext cx="0" cy="0"/>
          <a:chOff x="0" y="0"/>
          <a:chExt cx="0" cy="0"/>
        </a:xfrm>
      </p:grpSpPr>
      <p:pic>
        <p:nvPicPr>
          <p:cNvPr descr="Patrón de fondo&#10;&#10;Descripción generada automáticamente" id="37" name="Google Shape;37;p5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8" name="Google Shape;38;p51"/>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9" name="Shape 39"/>
        <p:cNvGrpSpPr/>
        <p:nvPr/>
      </p:nvGrpSpPr>
      <p:grpSpPr>
        <a:xfrm>
          <a:off x="0" y="0"/>
          <a:ext cx="0" cy="0"/>
          <a:chOff x="0" y="0"/>
          <a:chExt cx="0" cy="0"/>
        </a:xfrm>
      </p:grpSpPr>
      <p:sp>
        <p:nvSpPr>
          <p:cNvPr id="40" name="Google Shape;40;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5" name="Shape 45"/>
        <p:cNvGrpSpPr/>
        <p:nvPr/>
      </p:nvGrpSpPr>
      <p:grpSpPr>
        <a:xfrm>
          <a:off x="0" y="0"/>
          <a:ext cx="0" cy="0"/>
          <a:chOff x="0" y="0"/>
          <a:chExt cx="0" cy="0"/>
        </a:xfrm>
      </p:grpSpPr>
      <p:sp>
        <p:nvSpPr>
          <p:cNvPr id="46" name="Google Shape;46;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file/d/1lWG3BnWX3RrIQ7vmkXjF6RKpRBDiHLFk/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rive.google.com/file/d/1lWG3BnWX3RrIQ7vmkXjF6RKpRBDiHLFk/view?usp=sharing"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mongodb.com/docs/compass/create-agg-pipeline/#create-an-aggregation-pipelin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mongodb.com/docs/compass/create-agg-pipeline/#learn-more" TargetMode="External"/><Relationship Id="rId4" Type="http://schemas.openxmlformats.org/officeDocument/2006/relationships/hyperlink" Target="https://www.mongodb.com/docs/manual/core/aggregation-pipeline/" TargetMode="External"/><Relationship Id="rId5" Type="http://schemas.openxmlformats.org/officeDocument/2006/relationships/hyperlink" Target="https://www.mongodb.com/docs/manual/reference/operator/aggregation-pipeline/" TargetMode="External"/><Relationship Id="rId6" Type="http://schemas.openxmlformats.org/officeDocument/2006/relationships/hyperlink" Target="https://www.mongodb.com/docs/compass/agg-pipeline-builder/aggregation-pipeline-builder-settings/#std-label-compass-pipeline-builder-settings" TargetMode="External"/><Relationship Id="rId7" Type="http://schemas.openxmlformats.org/officeDocument/2006/relationships/hyperlink" Target="https://www.mongodb.com/docs/compass/agg-pipeline-builder/export-pipeline-to-language/#std-label-compass-export-pipel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6365361fab_0_0"/>
          <p:cNvSpPr txBox="1"/>
          <p:nvPr/>
        </p:nvSpPr>
        <p:spPr>
          <a:xfrm>
            <a:off x="995425" y="2055150"/>
            <a:ext cx="10248300" cy="3047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4800" u="none" cap="none" strike="noStrike">
                <a:solidFill>
                  <a:srgbClr val="3F3F3F"/>
                </a:solidFill>
                <a:latin typeface="Work Sans"/>
                <a:ea typeface="Work Sans"/>
                <a:cs typeface="Work Sans"/>
                <a:sym typeface="Work Sans"/>
              </a:rPr>
              <a:t>Curso complementario Desarrollo de Back-end  con Node.js - MongoDB</a:t>
            </a:r>
            <a:endParaRPr b="1" i="0" sz="4800" u="none" cap="none" strike="noStrike">
              <a:solidFill>
                <a:srgbClr val="3F3F3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5400"/>
              <a:buFont typeface="Arial"/>
              <a:buNone/>
            </a:pPr>
            <a:r>
              <a:t/>
            </a:r>
            <a:endParaRPr b="1" i="0" sz="4800" u="none" cap="none" strike="noStrike">
              <a:solidFill>
                <a:srgbClr val="3F3F3F"/>
              </a:solidFill>
              <a:latin typeface="Work Sans"/>
              <a:ea typeface="Work Sans"/>
              <a:cs typeface="Work Sans"/>
              <a:sym typeface="Work Sans"/>
            </a:endParaRPr>
          </a:p>
        </p:txBody>
      </p:sp>
      <p:sp>
        <p:nvSpPr>
          <p:cNvPr id="104" name="Google Shape;104;g36365361fab_0_0"/>
          <p:cNvSpPr txBox="1"/>
          <p:nvPr/>
        </p:nvSpPr>
        <p:spPr>
          <a:xfrm>
            <a:off x="5708229" y="4733550"/>
            <a:ext cx="574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CO" sz="1800" u="none" cap="none" strike="noStrike">
                <a:solidFill>
                  <a:schemeClr val="dk1"/>
                </a:solidFill>
                <a:latin typeface="Work Sans"/>
                <a:ea typeface="Work Sans"/>
                <a:cs typeface="Work Sans"/>
                <a:sym typeface="Work Sans"/>
              </a:rPr>
              <a:t>22810019-1</a:t>
            </a:r>
            <a:endParaRPr b="1" i="0" sz="1800" u="none" cap="none" strike="noStrike">
              <a:solidFill>
                <a:schemeClr val="dk1"/>
              </a:solidFill>
              <a:latin typeface="Work Sans"/>
              <a:ea typeface="Work Sans"/>
              <a:cs typeface="Work Sans"/>
              <a:sym typeface="Work Sans"/>
            </a:endParaRPr>
          </a:p>
        </p:txBody>
      </p:sp>
      <p:sp>
        <p:nvSpPr>
          <p:cNvPr id="105" name="Google Shape;105;g36365361fab_0_0"/>
          <p:cNvSpPr txBox="1"/>
          <p:nvPr/>
        </p:nvSpPr>
        <p:spPr>
          <a:xfrm>
            <a:off x="840879" y="4733550"/>
            <a:ext cx="5747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s-CO" sz="1800">
                <a:solidFill>
                  <a:srgbClr val="000000"/>
                </a:solidFill>
                <a:latin typeface="Work Sans"/>
                <a:ea typeface="Work Sans"/>
                <a:cs typeface="Work Sans"/>
                <a:sym typeface="Work Sans"/>
              </a:rPr>
              <a:t>ING  - DIEGO CASALLAS</a:t>
            </a:r>
            <a:endParaRPr b="1" sz="1800">
              <a:solidFill>
                <a:srgbClr val="000000"/>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632c5298f1_0_6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60" name="Google Shape;160;g3632c5298f1_0_60"/>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es-CO" sz="2400">
                <a:solidFill>
                  <a:srgbClr val="404040"/>
                </a:solidFill>
                <a:highlight>
                  <a:schemeClr val="accent4"/>
                </a:highlight>
                <a:latin typeface="Roboto"/>
                <a:ea typeface="Roboto"/>
                <a:cs typeface="Roboto"/>
                <a:sym typeface="Roboto"/>
              </a:rPr>
              <a:t>Proyección (project)</a:t>
            </a:r>
            <a:endParaRPr b="1" sz="2400">
              <a:solidFill>
                <a:srgbClr val="404040"/>
              </a:solidFill>
              <a:highlight>
                <a:schemeClr val="accent4"/>
              </a:highlight>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Propósito: Seleccionar qué campos mostrar.</a:t>
            </a:r>
            <a:endParaRPr b="1" sz="1800">
              <a:solidFill>
                <a:srgbClr val="404040"/>
              </a:solidFill>
              <a:highlight>
                <a:srgbClr val="ECECEC"/>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Mostrar </a:t>
            </a:r>
            <a:r>
              <a:rPr b="1" lang="es-CO" sz="1800">
                <a:solidFill>
                  <a:srgbClr val="404040"/>
                </a:solidFill>
                <a:highlight>
                  <a:srgbClr val="ECECEC"/>
                </a:highlight>
                <a:latin typeface="Roboto Mono"/>
                <a:ea typeface="Roboto Mono"/>
                <a:cs typeface="Roboto Mono"/>
                <a:sym typeface="Roboto Mono"/>
              </a:rPr>
              <a:t>sólo</a:t>
            </a:r>
            <a:r>
              <a:rPr b="1" lang="es-CO" sz="1800">
                <a:solidFill>
                  <a:srgbClr val="404040"/>
                </a:solidFill>
                <a:highlight>
                  <a:srgbClr val="ECECEC"/>
                </a:highlight>
                <a:latin typeface="Roboto Mono"/>
                <a:ea typeface="Roboto Mono"/>
                <a:cs typeface="Roboto Mono"/>
                <a:sym typeface="Roboto Mono"/>
              </a:rPr>
              <a:t> título y prioridad:</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find</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title</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B76B01"/>
                </a:solidFill>
                <a:latin typeface="Roboto Mono"/>
                <a:ea typeface="Roboto Mono"/>
                <a:cs typeface="Roboto Mono"/>
                <a:sym typeface="Roboto Mono"/>
              </a:rPr>
              <a:t>1</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B76B01"/>
                </a:solidFill>
                <a:latin typeface="Roboto Mono"/>
                <a:ea typeface="Roboto Mono"/>
                <a:cs typeface="Roboto Mono"/>
                <a:sym typeface="Roboto Mono"/>
              </a:rPr>
              <a:t>1</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_id</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B76B01"/>
                </a:solidFill>
                <a:latin typeface="Roboto Mono"/>
                <a:ea typeface="Roboto Mono"/>
                <a:cs typeface="Roboto Mono"/>
                <a:sym typeface="Roboto Mono"/>
              </a:rPr>
              <a:t>0</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632c5298f1_0_6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66" name="Google Shape;166;g3632c5298f1_0_66"/>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es-CO" sz="2400">
                <a:solidFill>
                  <a:srgbClr val="404040"/>
                </a:solidFill>
                <a:highlight>
                  <a:schemeClr val="accent4"/>
                </a:highlight>
                <a:latin typeface="Roboto"/>
                <a:ea typeface="Roboto"/>
                <a:cs typeface="Roboto"/>
                <a:sym typeface="Roboto"/>
              </a:rPr>
              <a:t>Ordenamiento (sort) y Paginación (limit, skip)</a:t>
            </a:r>
            <a:endParaRPr b="1" sz="2400">
              <a:solidFill>
                <a:srgbClr val="404040"/>
              </a:solidFill>
              <a:highlight>
                <a:schemeClr val="accent4"/>
              </a:highlight>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Ordenar por fecha descendente y mostrar las 5 primeras:</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find</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sort</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startDate</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4078F2"/>
                </a:solidFill>
                <a:latin typeface="Roboto Mono"/>
                <a:ea typeface="Roboto Mono"/>
                <a:cs typeface="Roboto Mono"/>
                <a:sym typeface="Roboto Mono"/>
              </a:rPr>
              <a:t>-</a:t>
            </a:r>
            <a:r>
              <a:rPr lang="es-CO" sz="1800">
                <a:solidFill>
                  <a:srgbClr val="B76B01"/>
                </a:solidFill>
                <a:latin typeface="Roboto Mono"/>
                <a:ea typeface="Roboto Mono"/>
                <a:cs typeface="Roboto Mono"/>
                <a:sym typeface="Roboto Mono"/>
              </a:rPr>
              <a:t>1</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limit</a:t>
            </a:r>
            <a:r>
              <a:rPr lang="es-CO" sz="1800">
                <a:solidFill>
                  <a:srgbClr val="383A42"/>
                </a:solidFill>
                <a:latin typeface="Roboto Mono"/>
                <a:ea typeface="Roboto Mono"/>
                <a:cs typeface="Roboto Mono"/>
                <a:sym typeface="Roboto Mono"/>
              </a:rPr>
              <a:t>(</a:t>
            </a:r>
            <a:r>
              <a:rPr lang="es-CO" sz="1800">
                <a:solidFill>
                  <a:srgbClr val="B76B01"/>
                </a:solidFill>
                <a:latin typeface="Roboto Mono"/>
                <a:ea typeface="Roboto Mono"/>
                <a:cs typeface="Roboto Mono"/>
                <a:sym typeface="Roboto Mono"/>
              </a:rPr>
              <a:t>5</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632c5298f1_0_7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72" name="Google Shape;172;g3632c5298f1_0_72"/>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127000" marR="127000" rtl="0" algn="l">
              <a:lnSpc>
                <a:spcPct val="115000"/>
              </a:lnSpc>
              <a:spcBef>
                <a:spcPts val="0"/>
              </a:spcBef>
              <a:spcAft>
                <a:spcPts val="0"/>
              </a:spcAft>
              <a:buClr>
                <a:schemeClr val="dk1"/>
              </a:buClr>
              <a:buSzPts val="1100"/>
              <a:buFont typeface="Arial"/>
              <a:buNone/>
            </a:pPr>
            <a:r>
              <a:rPr b="1" lang="es-CO" sz="2400">
                <a:solidFill>
                  <a:srgbClr val="404040"/>
                </a:solidFill>
                <a:latin typeface="Roboto"/>
                <a:ea typeface="Roboto"/>
                <a:cs typeface="Roboto"/>
                <a:sym typeface="Roboto"/>
              </a:rPr>
              <a:t>Actividad: </a:t>
            </a:r>
            <a:endParaRPr b="1"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b="1" sz="2400">
              <a:solidFill>
                <a:srgbClr val="404040"/>
              </a:solidFill>
              <a:latin typeface="Roboto"/>
              <a:ea typeface="Roboto"/>
              <a:cs typeface="Roboto"/>
              <a:sym typeface="Roboto"/>
            </a:endParaRPr>
          </a:p>
          <a:p>
            <a:pPr indent="-381000" lvl="0" marL="457200" marR="127000" rtl="0" algn="l">
              <a:lnSpc>
                <a:spcPct val="115000"/>
              </a:lnSpc>
              <a:spcBef>
                <a:spcPts val="0"/>
              </a:spcBef>
              <a:spcAft>
                <a:spcPts val="0"/>
              </a:spcAft>
              <a:buClr>
                <a:srgbClr val="404040"/>
              </a:buClr>
              <a:buSzPts val="2400"/>
              <a:buFont typeface="Roboto"/>
              <a:buAutoNum type="arabicPeriod"/>
            </a:pPr>
            <a:r>
              <a:rPr b="1" lang="es-CO" sz="2400">
                <a:solidFill>
                  <a:srgbClr val="404040"/>
                </a:solidFill>
                <a:latin typeface="Roboto"/>
                <a:ea typeface="Roboto"/>
                <a:cs typeface="Roboto"/>
                <a:sym typeface="Roboto"/>
              </a:rPr>
              <a:t>Cargar el archivo </a:t>
            </a:r>
            <a:r>
              <a:rPr lang="es-CO" sz="2400" u="sng">
                <a:solidFill>
                  <a:schemeClr val="hlink"/>
                </a:solidFill>
                <a:latin typeface="Roboto"/>
                <a:ea typeface="Roboto"/>
                <a:cs typeface="Roboto"/>
                <a:sym typeface="Roboto"/>
                <a:hlinkClick r:id="rId3"/>
              </a:rPr>
              <a:t>curse.tasks.json</a:t>
            </a:r>
            <a:r>
              <a:rPr lang="es-CO" sz="2400">
                <a:solidFill>
                  <a:srgbClr val="404040"/>
                </a:solidFill>
                <a:latin typeface="Roboto"/>
                <a:ea typeface="Roboto"/>
                <a:cs typeface="Roboto"/>
                <a:sym typeface="Roboto"/>
              </a:rPr>
              <a:t> a MongoDB</a:t>
            </a:r>
            <a:endParaRPr sz="2400">
              <a:solidFill>
                <a:srgbClr val="404040"/>
              </a:solidFill>
              <a:latin typeface="Roboto"/>
              <a:ea typeface="Roboto"/>
              <a:cs typeface="Roboto"/>
              <a:sym typeface="Roboto"/>
            </a:endParaRPr>
          </a:p>
          <a:p>
            <a:pPr indent="-381000" lvl="0" marL="457200" marR="127000" rtl="0" algn="l">
              <a:lnSpc>
                <a:spcPct val="115000"/>
              </a:lnSpc>
              <a:spcBef>
                <a:spcPts val="0"/>
              </a:spcBef>
              <a:spcAft>
                <a:spcPts val="0"/>
              </a:spcAft>
              <a:buClr>
                <a:srgbClr val="404040"/>
              </a:buClr>
              <a:buSzPts val="2400"/>
              <a:buFont typeface="Roboto"/>
              <a:buAutoNum type="arabicPeriod"/>
            </a:pPr>
            <a:r>
              <a:rPr b="1" lang="es-CO" sz="2400">
                <a:solidFill>
                  <a:srgbClr val="404040"/>
                </a:solidFill>
                <a:latin typeface="Roboto"/>
                <a:ea typeface="Roboto"/>
                <a:cs typeface="Roboto"/>
                <a:sym typeface="Roboto"/>
              </a:rPr>
              <a:t>Realizar las siguientes consultas:</a:t>
            </a:r>
            <a:endParaRPr b="1"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b="1" lang="es-CO" sz="2400">
                <a:solidFill>
                  <a:srgbClr val="404040"/>
                </a:solidFill>
                <a:latin typeface="Roboto"/>
                <a:ea typeface="Roboto"/>
                <a:cs typeface="Roboto"/>
                <a:sym typeface="Roboto"/>
              </a:rPr>
              <a:t>Consultas Básicas </a:t>
            </a:r>
            <a:endParaRPr b="1"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Todas las tareas</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con prioridad "High"</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del tipo "Development"</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asignadas a Juan Pérez</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creadas por "5f8d8a7b2f4a1e3d8c9b0a5g"</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632c5298f1_0_7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78" name="Google Shape;178;g3632c5298f1_0_79"/>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b. 	Consultas con Operadores de Comparación </a:t>
            </a:r>
            <a:endParaRPr b="1"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que comienzan después del 1/1/2024</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que finalizan antes del 15/12/2023</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con prioridad diferente a "Low"</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con duración exacta de 7 días</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que comienzan y terminan en noviembre 2023</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632c5298f1_0_8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84" name="Google Shape;184;g3632c5298f1_0_84"/>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c</a:t>
            </a:r>
            <a:r>
              <a:rPr b="1" lang="es-CO" sz="2400">
                <a:solidFill>
                  <a:srgbClr val="404040"/>
                </a:solidFill>
                <a:latin typeface="Roboto"/>
                <a:ea typeface="Roboto"/>
                <a:cs typeface="Roboto"/>
                <a:sym typeface="Roboto"/>
              </a:rPr>
              <a:t>. 	</a:t>
            </a:r>
            <a:r>
              <a:rPr b="1" lang="es-CO" sz="2400">
                <a:solidFill>
                  <a:srgbClr val="404040"/>
                </a:solidFill>
                <a:latin typeface="Roboto"/>
                <a:ea typeface="Roboto"/>
                <a:cs typeface="Roboto"/>
                <a:sym typeface="Roboto"/>
              </a:rPr>
              <a:t>Consultas con Operadores Lógicos</a:t>
            </a:r>
            <a:r>
              <a:rPr b="1" lang="es-CO" sz="2400">
                <a:solidFill>
                  <a:srgbClr val="404040"/>
                </a:solidFill>
                <a:latin typeface="Roboto"/>
                <a:ea typeface="Roboto"/>
                <a:cs typeface="Roboto"/>
                <a:sym typeface="Roboto"/>
              </a:rPr>
              <a:t> </a:t>
            </a:r>
            <a:endParaRPr b="1"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de prioridad "High" o "Critical"</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de tipo "Frontend" o "Backend"</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que no son de tipo "Documentation"</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asignadas a Juan Pérez o Maria Gonzalez</a:t>
            </a:r>
            <a:endParaRPr sz="2400">
              <a:solidFill>
                <a:srgbClr val="404040"/>
              </a:solidFill>
              <a:latin typeface="Roboto"/>
              <a:ea typeface="Roboto"/>
              <a:cs typeface="Roboto"/>
              <a:sym typeface="Roboto"/>
            </a:endParaRPr>
          </a:p>
          <a:p>
            <a:pPr indent="-381000" lvl="2" marL="1371600" marR="127000" rtl="0" algn="l">
              <a:lnSpc>
                <a:spcPct val="115000"/>
              </a:lnSpc>
              <a:spcBef>
                <a:spcPts val="0"/>
              </a:spcBef>
              <a:spcAft>
                <a:spcPts val="0"/>
              </a:spcAft>
              <a:buClr>
                <a:srgbClr val="404040"/>
              </a:buClr>
              <a:buSzPts val="2400"/>
              <a:buFont typeface="Roboto"/>
              <a:buAutoNum type="romanLcPeriod"/>
            </a:pPr>
            <a:r>
              <a:rPr lang="es-CO" sz="2400">
                <a:solidFill>
                  <a:srgbClr val="404040"/>
                </a:solidFill>
                <a:latin typeface="Roboto"/>
                <a:ea typeface="Roboto"/>
                <a:cs typeface="Roboto"/>
                <a:sym typeface="Roboto"/>
              </a:rPr>
              <a:t>Tareas con prioridad "Medium" y tipo "Feature Development"</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632c5298f1_0_8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90" name="Google Shape;190;g3632c5298f1_0_89"/>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d.  Consultas con Arrays</a:t>
            </a:r>
            <a:endParaRPr b="1"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de prioridad "High" o "Critical"</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asignadas a un UI Designer</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asignadas específicamente a Laura Martinez como UI Designer</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asignadas a un Frontend Developer y un UI Designer</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donde Carlos Ruiz es uno de los asignados</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632c5298f1_0_9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96" name="Google Shape;196;g3632c5298f1_0_94"/>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e</a:t>
            </a:r>
            <a:r>
              <a:rPr b="1" lang="es-CO" sz="2400">
                <a:solidFill>
                  <a:srgbClr val="404040"/>
                </a:solidFill>
                <a:latin typeface="Roboto"/>
                <a:ea typeface="Roboto"/>
                <a:cs typeface="Roboto"/>
                <a:sym typeface="Roboto"/>
              </a:rPr>
              <a:t>.  </a:t>
            </a:r>
            <a:r>
              <a:rPr b="1" lang="es-CO" sz="2400">
                <a:solidFill>
                  <a:srgbClr val="404040"/>
                </a:solidFill>
                <a:latin typeface="Roboto"/>
                <a:ea typeface="Roboto"/>
                <a:cs typeface="Roboto"/>
                <a:sym typeface="Roboto"/>
              </a:rPr>
              <a:t>Consultas con Expresiones Regulares</a:t>
            </a:r>
            <a:endParaRPr b="1"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título que contiene "design" (case insensitive)</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descripción que comienza con "Implement"</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título que termina en "system"</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descripción que contiene "API"</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título que contiene números</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632c5298f1_0_9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02" name="Google Shape;202;g3632c5298f1_0_99"/>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e.  </a:t>
            </a:r>
            <a:r>
              <a:rPr b="1" lang="es-CO" sz="2400">
                <a:solidFill>
                  <a:srgbClr val="404040"/>
                </a:solidFill>
                <a:latin typeface="Roboto"/>
                <a:ea typeface="Roboto"/>
                <a:cs typeface="Roboto"/>
                <a:sym typeface="Roboto"/>
              </a:rPr>
              <a:t>Consultas Avanzadas</a:t>
            </a:r>
            <a:endParaRPr b="1"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con duración mayor a 14 días</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que se solapan con el periodo 15/12/2023 al 15/1/2024</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del proyecto "5f8d8a7b2f4a1e3d8c9b0a4f" con prioridad alta o crítica</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asignadas a equipos (más de una persona) con prioridad alta</a:t>
            </a:r>
            <a:endParaRPr sz="2400">
              <a:solidFill>
                <a:srgbClr val="404040"/>
              </a:solidFill>
              <a:latin typeface="Roboto"/>
              <a:ea typeface="Roboto"/>
              <a:cs typeface="Roboto"/>
              <a:sym typeface="Roboto"/>
            </a:endParaRPr>
          </a:p>
          <a:p>
            <a:pPr indent="-381000" lvl="1" marL="9144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Tareas de desarrollo (Development) o backend asignadas a Juan Pérez</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632c5298f1_0_10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08" name="Google Shape;208;g3632c5298f1_0_104"/>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Instrucciones</a:t>
            </a:r>
            <a:endParaRPr b="1" sz="2400">
              <a:solidFill>
                <a:srgbClr val="404040"/>
              </a:solidFill>
              <a:latin typeface="Roboto"/>
              <a:ea typeface="Roboto"/>
              <a:cs typeface="Roboto"/>
              <a:sym typeface="Roboto"/>
            </a:endParaRPr>
          </a:p>
          <a:p>
            <a:pPr indent="-381000" lvl="0" marL="457200" marR="127000" rtl="0" algn="l">
              <a:lnSpc>
                <a:spcPct val="115000"/>
              </a:lnSpc>
              <a:spcBef>
                <a:spcPts val="0"/>
              </a:spcBef>
              <a:spcAft>
                <a:spcPts val="0"/>
              </a:spcAft>
              <a:buClr>
                <a:srgbClr val="404040"/>
              </a:buClr>
              <a:buSzPts val="2400"/>
              <a:buFont typeface="Roboto"/>
              <a:buAutoNum type="arabicPeriod"/>
            </a:pPr>
            <a:r>
              <a:rPr lang="es-CO" sz="2400">
                <a:solidFill>
                  <a:srgbClr val="404040"/>
                </a:solidFill>
                <a:latin typeface="Roboto"/>
                <a:ea typeface="Roboto"/>
                <a:cs typeface="Roboto"/>
                <a:sym typeface="Roboto"/>
              </a:rPr>
              <a:t>Abrir MongoDB Compass</a:t>
            </a:r>
            <a:endParaRPr sz="2400">
              <a:solidFill>
                <a:srgbClr val="404040"/>
              </a:solidFill>
              <a:latin typeface="Roboto"/>
              <a:ea typeface="Roboto"/>
              <a:cs typeface="Roboto"/>
              <a:sym typeface="Roboto"/>
            </a:endParaRPr>
          </a:p>
          <a:p>
            <a:pPr indent="-381000" lvl="0" marL="457200" marR="127000" rtl="0" algn="l">
              <a:lnSpc>
                <a:spcPct val="115000"/>
              </a:lnSpc>
              <a:spcBef>
                <a:spcPts val="0"/>
              </a:spcBef>
              <a:spcAft>
                <a:spcPts val="0"/>
              </a:spcAft>
              <a:buClr>
                <a:srgbClr val="404040"/>
              </a:buClr>
              <a:buSzPts val="2400"/>
              <a:buFont typeface="Roboto"/>
              <a:buAutoNum type="arabicPeriod"/>
            </a:pPr>
            <a:r>
              <a:rPr lang="es-CO" sz="2400">
                <a:solidFill>
                  <a:srgbClr val="404040"/>
                </a:solidFill>
                <a:latin typeface="Roboto"/>
                <a:ea typeface="Roboto"/>
                <a:cs typeface="Roboto"/>
                <a:sym typeface="Roboto"/>
              </a:rPr>
              <a:t>Conectarse a la base de datos que contiene la colección "tasks"</a:t>
            </a:r>
            <a:endParaRPr sz="2400">
              <a:solidFill>
                <a:srgbClr val="404040"/>
              </a:solidFill>
              <a:latin typeface="Roboto"/>
              <a:ea typeface="Roboto"/>
              <a:cs typeface="Roboto"/>
              <a:sym typeface="Roboto"/>
            </a:endParaRPr>
          </a:p>
          <a:p>
            <a:pPr indent="-381000" lvl="0" marL="457200" marR="127000" rtl="0" algn="l">
              <a:lnSpc>
                <a:spcPct val="115000"/>
              </a:lnSpc>
              <a:spcBef>
                <a:spcPts val="0"/>
              </a:spcBef>
              <a:spcAft>
                <a:spcPts val="0"/>
              </a:spcAft>
              <a:buClr>
                <a:srgbClr val="404040"/>
              </a:buClr>
              <a:buSzPts val="2400"/>
              <a:buFont typeface="Roboto"/>
              <a:buAutoNum type="arabicPeriod"/>
            </a:pPr>
            <a:r>
              <a:rPr lang="es-CO" sz="2400">
                <a:solidFill>
                  <a:srgbClr val="404040"/>
                </a:solidFill>
                <a:latin typeface="Roboto"/>
                <a:ea typeface="Roboto"/>
                <a:cs typeface="Roboto"/>
                <a:sym typeface="Roboto"/>
              </a:rPr>
              <a:t>Para cada consulta:</a:t>
            </a:r>
            <a:endParaRPr sz="2400">
              <a:solidFill>
                <a:srgbClr val="404040"/>
              </a:solidFill>
              <a:latin typeface="Roboto"/>
              <a:ea typeface="Roboto"/>
              <a:cs typeface="Roboto"/>
              <a:sym typeface="Roboto"/>
            </a:endParaRPr>
          </a:p>
          <a:p>
            <a:pPr indent="-381000" lvl="1" marL="18288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Pegar el JSON en la barra de filtros</a:t>
            </a:r>
            <a:endParaRPr sz="2400">
              <a:solidFill>
                <a:srgbClr val="404040"/>
              </a:solidFill>
              <a:latin typeface="Roboto"/>
              <a:ea typeface="Roboto"/>
              <a:cs typeface="Roboto"/>
              <a:sym typeface="Roboto"/>
            </a:endParaRPr>
          </a:p>
          <a:p>
            <a:pPr indent="-381000" lvl="1" marL="18288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Ejecutar la consulta</a:t>
            </a:r>
            <a:endParaRPr sz="2400">
              <a:solidFill>
                <a:srgbClr val="404040"/>
              </a:solidFill>
              <a:latin typeface="Roboto"/>
              <a:ea typeface="Roboto"/>
              <a:cs typeface="Roboto"/>
              <a:sym typeface="Roboto"/>
            </a:endParaRPr>
          </a:p>
          <a:p>
            <a:pPr indent="-381000" lvl="1" marL="18288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Anotar el número de resultados obtenidos</a:t>
            </a:r>
            <a:endParaRPr sz="2400">
              <a:solidFill>
                <a:srgbClr val="404040"/>
              </a:solidFill>
              <a:latin typeface="Roboto"/>
              <a:ea typeface="Roboto"/>
              <a:cs typeface="Roboto"/>
              <a:sym typeface="Roboto"/>
            </a:endParaRPr>
          </a:p>
          <a:p>
            <a:pPr indent="-381000" lvl="1" marL="1828800" marR="127000" rtl="0" algn="l">
              <a:lnSpc>
                <a:spcPct val="115000"/>
              </a:lnSpc>
              <a:spcBef>
                <a:spcPts val="0"/>
              </a:spcBef>
              <a:spcAft>
                <a:spcPts val="0"/>
              </a:spcAft>
              <a:buClr>
                <a:srgbClr val="404040"/>
              </a:buClr>
              <a:buSzPts val="2400"/>
              <a:buFont typeface="Roboto"/>
              <a:buAutoNum type="alphaLcPeriod"/>
            </a:pPr>
            <a:r>
              <a:rPr lang="es-CO" sz="2400">
                <a:solidFill>
                  <a:srgbClr val="404040"/>
                </a:solidFill>
                <a:latin typeface="Roboto"/>
                <a:ea typeface="Roboto"/>
                <a:cs typeface="Roboto"/>
                <a:sym typeface="Roboto"/>
              </a:rPr>
              <a:t>Analizar los documentos devueltos</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632c5298f1_0_10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14" name="Google Shape;214;g3632c5298f1_0_109"/>
          <p:cNvSpPr txBox="1"/>
          <p:nvPr/>
        </p:nvSpPr>
        <p:spPr>
          <a:xfrm>
            <a:off x="743325" y="1718125"/>
            <a:ext cx="34929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Instrucciones</a:t>
            </a:r>
            <a:endParaRPr sz="19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AutoNum type="arabicPeriod"/>
            </a:pPr>
            <a:r>
              <a:rPr lang="es-CO" sz="1900">
                <a:solidFill>
                  <a:srgbClr val="404040"/>
                </a:solidFill>
                <a:latin typeface="Roboto"/>
                <a:ea typeface="Roboto"/>
                <a:cs typeface="Roboto"/>
                <a:sym typeface="Roboto"/>
              </a:rPr>
              <a:t>Abrir  un terminal y ejecutar mondod </a:t>
            </a:r>
            <a:endParaRPr sz="19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AutoNum type="arabicPeriod"/>
            </a:pPr>
            <a:r>
              <a:rPr lang="es-CO" sz="1900">
                <a:solidFill>
                  <a:srgbClr val="404040"/>
                </a:solidFill>
                <a:latin typeface="Roboto"/>
                <a:ea typeface="Roboto"/>
                <a:cs typeface="Roboto"/>
                <a:sym typeface="Roboto"/>
              </a:rPr>
              <a:t>Abrir MongoDB Compass</a:t>
            </a:r>
            <a:endParaRPr sz="19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215" name="Google Shape;215;g3632c5298f1_0_109"/>
          <p:cNvPicPr preferRelativeResize="0"/>
          <p:nvPr/>
        </p:nvPicPr>
        <p:blipFill>
          <a:blip r:embed="rId3">
            <a:alphaModFix/>
          </a:blip>
          <a:stretch>
            <a:fillRect/>
          </a:stretch>
        </p:blipFill>
        <p:spPr>
          <a:xfrm>
            <a:off x="4508050" y="1934300"/>
            <a:ext cx="7379776" cy="434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631cb092d9_0_9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11" name="Google Shape;111;g3631cb092d9_0_99"/>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Métodos de Consulta en MongoDB</a:t>
            </a:r>
            <a:endParaRPr b="1" i="0" sz="24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112" name="Google Shape;112;g3631cb092d9_0_99"/>
          <p:cNvPicPr preferRelativeResize="0"/>
          <p:nvPr/>
        </p:nvPicPr>
        <p:blipFill>
          <a:blip r:embed="rId3">
            <a:alphaModFix/>
          </a:blip>
          <a:stretch>
            <a:fillRect/>
          </a:stretch>
        </p:blipFill>
        <p:spPr>
          <a:xfrm>
            <a:off x="2456513" y="2495625"/>
            <a:ext cx="7278976" cy="39949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632c5298f1_0_11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21" name="Google Shape;221;g3632c5298f1_0_116"/>
          <p:cNvSpPr txBox="1"/>
          <p:nvPr/>
        </p:nvSpPr>
        <p:spPr>
          <a:xfrm>
            <a:off x="743325" y="1718125"/>
            <a:ext cx="34929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Instrucciones</a:t>
            </a:r>
            <a:endParaRPr sz="1900">
              <a:solidFill>
                <a:srgbClr val="404040"/>
              </a:solidFill>
              <a:latin typeface="Roboto"/>
              <a:ea typeface="Roboto"/>
              <a:cs typeface="Roboto"/>
              <a:sym typeface="Roboto"/>
            </a:endParaRPr>
          </a:p>
          <a:p>
            <a:pPr indent="-342900" lvl="0" marL="457200" marR="127000" rtl="0" algn="l">
              <a:lnSpc>
                <a:spcPct val="115000"/>
              </a:lnSpc>
              <a:spcBef>
                <a:spcPts val="0"/>
              </a:spcBef>
              <a:spcAft>
                <a:spcPts val="0"/>
              </a:spcAft>
              <a:buClr>
                <a:srgbClr val="404040"/>
              </a:buClr>
              <a:buSzPts val="1800"/>
              <a:buFont typeface="Roboto"/>
              <a:buAutoNum type="arabicPeriod"/>
            </a:pPr>
            <a:r>
              <a:rPr lang="es-CO" sz="1800">
                <a:solidFill>
                  <a:srgbClr val="404040"/>
                </a:solidFill>
                <a:latin typeface="Roboto"/>
                <a:ea typeface="Roboto"/>
                <a:cs typeface="Roboto"/>
                <a:sym typeface="Roboto"/>
              </a:rPr>
              <a:t>Crear la base de datos llamada course </a:t>
            </a:r>
            <a:endParaRPr sz="1800">
              <a:solidFill>
                <a:srgbClr val="404040"/>
              </a:solidFill>
              <a:latin typeface="Roboto"/>
              <a:ea typeface="Roboto"/>
              <a:cs typeface="Roboto"/>
              <a:sym typeface="Roboto"/>
            </a:endParaRPr>
          </a:p>
          <a:p>
            <a:pPr indent="-342900" lvl="0" marL="457200" marR="127000" rtl="0" algn="l">
              <a:lnSpc>
                <a:spcPct val="115000"/>
              </a:lnSpc>
              <a:spcBef>
                <a:spcPts val="0"/>
              </a:spcBef>
              <a:spcAft>
                <a:spcPts val="0"/>
              </a:spcAft>
              <a:buClr>
                <a:srgbClr val="404040"/>
              </a:buClr>
              <a:buSzPts val="1800"/>
              <a:buFont typeface="Roboto"/>
              <a:buAutoNum type="arabicPeriod"/>
            </a:pPr>
            <a:r>
              <a:rPr lang="es-CO" sz="1800">
                <a:solidFill>
                  <a:srgbClr val="404040"/>
                </a:solidFill>
                <a:latin typeface="Roboto"/>
                <a:ea typeface="Roboto"/>
                <a:cs typeface="Roboto"/>
                <a:sym typeface="Roboto"/>
              </a:rPr>
              <a:t>Descargar el archivo </a:t>
            </a:r>
            <a:r>
              <a:rPr lang="es-CO" sz="1800" u="sng">
                <a:solidFill>
                  <a:schemeClr val="hlink"/>
                </a:solidFill>
                <a:latin typeface="Roboto"/>
                <a:ea typeface="Roboto"/>
                <a:cs typeface="Roboto"/>
                <a:sym typeface="Roboto"/>
                <a:hlinkClick r:id="rId3"/>
              </a:rPr>
              <a:t>curse.tasks.json</a:t>
            </a:r>
            <a:r>
              <a:rPr lang="es-CO" sz="1800">
                <a:solidFill>
                  <a:srgbClr val="404040"/>
                </a:solidFill>
                <a:latin typeface="Roboto"/>
                <a:ea typeface="Roboto"/>
                <a:cs typeface="Roboto"/>
                <a:sym typeface="Roboto"/>
              </a:rPr>
              <a:t> </a:t>
            </a:r>
            <a:endParaRPr sz="1800">
              <a:solidFill>
                <a:srgbClr val="404040"/>
              </a:solidFill>
              <a:latin typeface="Roboto"/>
              <a:ea typeface="Roboto"/>
              <a:cs typeface="Roboto"/>
              <a:sym typeface="Roboto"/>
            </a:endParaRPr>
          </a:p>
          <a:p>
            <a:pPr indent="-342900" lvl="0" marL="457200" marR="127000" rtl="0" algn="l">
              <a:lnSpc>
                <a:spcPct val="115000"/>
              </a:lnSpc>
              <a:spcBef>
                <a:spcPts val="0"/>
              </a:spcBef>
              <a:spcAft>
                <a:spcPts val="0"/>
              </a:spcAft>
              <a:buClr>
                <a:srgbClr val="404040"/>
              </a:buClr>
              <a:buSzPts val="1800"/>
              <a:buFont typeface="Roboto"/>
              <a:buAutoNum type="arabicPeriod"/>
            </a:pPr>
            <a:r>
              <a:rPr lang="es-CO" sz="1800">
                <a:solidFill>
                  <a:srgbClr val="404040"/>
                </a:solidFill>
                <a:latin typeface="Roboto"/>
                <a:ea typeface="Roboto"/>
                <a:cs typeface="Roboto"/>
                <a:sym typeface="Roboto"/>
              </a:rPr>
              <a:t>seleccionar add data, importar el archivo  </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222" name="Google Shape;222;g3632c5298f1_0_116"/>
          <p:cNvPicPr preferRelativeResize="0"/>
          <p:nvPr/>
        </p:nvPicPr>
        <p:blipFill>
          <a:blip r:embed="rId4">
            <a:alphaModFix/>
          </a:blip>
          <a:stretch>
            <a:fillRect/>
          </a:stretch>
        </p:blipFill>
        <p:spPr>
          <a:xfrm>
            <a:off x="4084900" y="2173669"/>
            <a:ext cx="7650975" cy="3861314"/>
          </a:xfrm>
          <a:prstGeom prst="rect">
            <a:avLst/>
          </a:prstGeom>
          <a:noFill/>
          <a:ln>
            <a:noFill/>
          </a:ln>
        </p:spPr>
      </p:pic>
      <p:sp>
        <p:nvSpPr>
          <p:cNvPr id="223" name="Google Shape;223;g3632c5298f1_0_116"/>
          <p:cNvSpPr/>
          <p:nvPr/>
        </p:nvSpPr>
        <p:spPr>
          <a:xfrm>
            <a:off x="1074975" y="4188350"/>
            <a:ext cx="2829600" cy="81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CO">
                <a:latin typeface="Calibri"/>
                <a:ea typeface="Calibri"/>
                <a:cs typeface="Calibri"/>
                <a:sym typeface="Calibri"/>
              </a:rPr>
              <a:t>COLECCIÓN</a:t>
            </a:r>
            <a:endParaRPr b="1">
              <a:latin typeface="Calibri"/>
              <a:ea typeface="Calibri"/>
              <a:cs typeface="Calibri"/>
              <a:sym typeface="Calibri"/>
            </a:endParaRPr>
          </a:p>
        </p:txBody>
      </p:sp>
      <p:sp>
        <p:nvSpPr>
          <p:cNvPr id="224" name="Google Shape;224;g3632c5298f1_0_116"/>
          <p:cNvSpPr/>
          <p:nvPr/>
        </p:nvSpPr>
        <p:spPr>
          <a:xfrm>
            <a:off x="8808300" y="4060450"/>
            <a:ext cx="1790400" cy="9432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CO">
                <a:latin typeface="Calibri"/>
                <a:ea typeface="Calibri"/>
                <a:cs typeface="Calibri"/>
                <a:sym typeface="Calibri"/>
              </a:rPr>
              <a:t>ARCHIVO</a:t>
            </a:r>
            <a:endParaRPr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632c5298f1_0_12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30" name="Google Shape;230;g3632c5298f1_0_125"/>
          <p:cNvSpPr txBox="1"/>
          <p:nvPr/>
        </p:nvSpPr>
        <p:spPr>
          <a:xfrm>
            <a:off x="743325" y="1718125"/>
            <a:ext cx="34929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Instrucciones</a:t>
            </a:r>
            <a:endParaRPr sz="1900">
              <a:solidFill>
                <a:srgbClr val="404040"/>
              </a:solidFill>
              <a:latin typeface="Roboto"/>
              <a:ea typeface="Roboto"/>
              <a:cs typeface="Roboto"/>
              <a:sym typeface="Roboto"/>
            </a:endParaRPr>
          </a:p>
          <a:p>
            <a:pPr indent="-342900" lvl="0" marL="457200" marR="127000" rtl="0" algn="l">
              <a:lnSpc>
                <a:spcPct val="115000"/>
              </a:lnSpc>
              <a:spcBef>
                <a:spcPts val="0"/>
              </a:spcBef>
              <a:spcAft>
                <a:spcPts val="0"/>
              </a:spcAft>
              <a:buClr>
                <a:srgbClr val="404040"/>
              </a:buClr>
              <a:buSzPts val="1800"/>
              <a:buFont typeface="Roboto"/>
              <a:buAutoNum type="arabicPeriod"/>
            </a:pPr>
            <a:r>
              <a:rPr lang="es-CO" sz="1800">
                <a:solidFill>
                  <a:srgbClr val="404040"/>
                </a:solidFill>
                <a:latin typeface="Roboto"/>
                <a:ea typeface="Roboto"/>
                <a:cs typeface="Roboto"/>
                <a:sym typeface="Roboto"/>
              </a:rPr>
              <a:t>Importar documento</a:t>
            </a:r>
            <a:r>
              <a:rPr lang="es-CO" sz="1800">
                <a:solidFill>
                  <a:srgbClr val="404040"/>
                </a:solidFill>
                <a:latin typeface="Roboto"/>
                <a:ea typeface="Roboto"/>
                <a:cs typeface="Roboto"/>
                <a:sym typeface="Roboto"/>
              </a:rPr>
              <a:t> </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231" name="Google Shape;231;g3632c5298f1_0_125"/>
          <p:cNvPicPr preferRelativeResize="0"/>
          <p:nvPr/>
        </p:nvPicPr>
        <p:blipFill>
          <a:blip r:embed="rId3">
            <a:alphaModFix/>
          </a:blip>
          <a:stretch>
            <a:fillRect/>
          </a:stretch>
        </p:blipFill>
        <p:spPr>
          <a:xfrm>
            <a:off x="3821650" y="2086580"/>
            <a:ext cx="7538177" cy="440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632c5298f1_0_13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37" name="Google Shape;237;g3632c5298f1_0_134"/>
          <p:cNvSpPr txBox="1"/>
          <p:nvPr/>
        </p:nvSpPr>
        <p:spPr>
          <a:xfrm>
            <a:off x="743325" y="1718125"/>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400">
                <a:solidFill>
                  <a:srgbClr val="404040"/>
                </a:solidFill>
                <a:latin typeface="Roboto"/>
                <a:ea typeface="Roboto"/>
                <a:cs typeface="Roboto"/>
                <a:sym typeface="Roboto"/>
              </a:rPr>
              <a:t>Instrucciones</a:t>
            </a:r>
            <a:endParaRPr sz="1900">
              <a:solidFill>
                <a:srgbClr val="404040"/>
              </a:solidFill>
              <a:latin typeface="Roboto"/>
              <a:ea typeface="Roboto"/>
              <a:cs typeface="Roboto"/>
              <a:sym typeface="Roboto"/>
            </a:endParaRPr>
          </a:p>
          <a:p>
            <a:pPr indent="-342900" lvl="0" marL="457200" marR="127000" rtl="0" algn="l">
              <a:lnSpc>
                <a:spcPct val="115000"/>
              </a:lnSpc>
              <a:spcBef>
                <a:spcPts val="0"/>
              </a:spcBef>
              <a:spcAft>
                <a:spcPts val="0"/>
              </a:spcAft>
              <a:buClr>
                <a:srgbClr val="404040"/>
              </a:buClr>
              <a:buSzPts val="1800"/>
              <a:buFont typeface="Roboto"/>
              <a:buAutoNum type="arabicPeriod"/>
            </a:pPr>
            <a:r>
              <a:rPr lang="es-CO" sz="1800">
                <a:solidFill>
                  <a:srgbClr val="404040"/>
                </a:solidFill>
                <a:latin typeface="Roboto"/>
                <a:ea typeface="Roboto"/>
                <a:cs typeface="Roboto"/>
                <a:sym typeface="Roboto"/>
              </a:rPr>
              <a:t>Se cargan la colección de datos de tareas  </a:t>
            </a:r>
            <a:endParaRPr sz="24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238" name="Google Shape;238;g3632c5298f1_0_134"/>
          <p:cNvPicPr preferRelativeResize="0"/>
          <p:nvPr/>
        </p:nvPicPr>
        <p:blipFill>
          <a:blip r:embed="rId3">
            <a:alphaModFix/>
          </a:blip>
          <a:stretch>
            <a:fillRect/>
          </a:stretch>
        </p:blipFill>
        <p:spPr>
          <a:xfrm>
            <a:off x="5910175" y="1908898"/>
            <a:ext cx="5503851" cy="4845051"/>
          </a:xfrm>
          <a:prstGeom prst="rect">
            <a:avLst/>
          </a:prstGeom>
          <a:noFill/>
          <a:ln>
            <a:noFill/>
          </a:ln>
        </p:spPr>
      </p:pic>
      <p:sp>
        <p:nvSpPr>
          <p:cNvPr id="239" name="Google Shape;239;g3632c5298f1_0_134"/>
          <p:cNvSpPr/>
          <p:nvPr/>
        </p:nvSpPr>
        <p:spPr>
          <a:xfrm>
            <a:off x="2877475" y="4028475"/>
            <a:ext cx="2605800" cy="143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CO" sz="1700">
                <a:latin typeface="Calibri"/>
                <a:ea typeface="Calibri"/>
                <a:cs typeface="Calibri"/>
                <a:sym typeface="Calibri"/>
              </a:rPr>
              <a:t>COLECCIÓN</a:t>
            </a:r>
            <a:endParaRPr b="1" sz="17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632c5298f1_0_14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45" name="Google Shape;245;g3632c5298f1_0_142"/>
          <p:cNvSpPr txBox="1"/>
          <p:nvPr/>
        </p:nvSpPr>
        <p:spPr>
          <a:xfrm>
            <a:off x="743325" y="1718125"/>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a:solidFill>
                  <a:srgbClr val="404040"/>
                </a:solidFill>
                <a:latin typeface="Roboto"/>
                <a:ea typeface="Roboto"/>
                <a:cs typeface="Roboto"/>
                <a:sym typeface="Roboto"/>
              </a:rPr>
              <a:t>Consultas</a:t>
            </a:r>
            <a:endParaRPr sz="23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Cargar las consultas en la caja de texto Type a Query</a:t>
            </a:r>
            <a:endParaRPr sz="2200">
              <a:solidFill>
                <a:srgbClr val="404040"/>
              </a:solidFill>
              <a:latin typeface="Roboto"/>
              <a:ea typeface="Roboto"/>
              <a:cs typeface="Roboto"/>
              <a:sym typeface="Roboto"/>
            </a:endParaRPr>
          </a:p>
          <a:p>
            <a:pPr indent="-342900" lvl="0" marL="457200" rtl="0" algn="l">
              <a:lnSpc>
                <a:spcPct val="150000"/>
              </a:lnSpc>
              <a:spcBef>
                <a:spcPts val="1400"/>
              </a:spcBef>
              <a:spcAft>
                <a:spcPts val="0"/>
              </a:spcAft>
              <a:buClr>
                <a:srgbClr val="404040"/>
              </a:buClr>
              <a:buSzPts val="1800"/>
              <a:buFont typeface="Roboto"/>
              <a:buChar char="●"/>
            </a:pPr>
            <a:r>
              <a:rPr b="1" lang="es-CO" sz="1800">
                <a:solidFill>
                  <a:srgbClr val="404040"/>
                </a:solidFill>
                <a:highlight>
                  <a:srgbClr val="FFFFFF"/>
                </a:highlight>
                <a:latin typeface="Roboto"/>
                <a:ea typeface="Roboto"/>
                <a:cs typeface="Roboto"/>
                <a:sym typeface="Roboto"/>
              </a:rPr>
              <a:t>Obtener todas las tareas con prioridad "Critical"</a:t>
            </a:r>
            <a:endParaRPr b="1" sz="180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None/>
            </a:pPr>
            <a:r>
              <a:t/>
            </a:r>
            <a:endParaRPr sz="21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246" name="Google Shape;246;g3632c5298f1_0_142"/>
          <p:cNvPicPr preferRelativeResize="0"/>
          <p:nvPr/>
        </p:nvPicPr>
        <p:blipFill>
          <a:blip r:embed="rId3">
            <a:alphaModFix/>
          </a:blip>
          <a:stretch>
            <a:fillRect/>
          </a:stretch>
        </p:blipFill>
        <p:spPr>
          <a:xfrm>
            <a:off x="2158125" y="3216575"/>
            <a:ext cx="6074674" cy="3513550"/>
          </a:xfrm>
          <a:prstGeom prst="rect">
            <a:avLst/>
          </a:prstGeom>
          <a:noFill/>
          <a:ln>
            <a:noFill/>
          </a:ln>
        </p:spPr>
      </p:pic>
      <p:sp>
        <p:nvSpPr>
          <p:cNvPr id="247" name="Google Shape;247;g3632c5298f1_0_142"/>
          <p:cNvSpPr/>
          <p:nvPr/>
        </p:nvSpPr>
        <p:spPr>
          <a:xfrm>
            <a:off x="7529400" y="3405025"/>
            <a:ext cx="2046300" cy="639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g3632c5298f1_0_142"/>
          <p:cNvSpPr/>
          <p:nvPr/>
        </p:nvSpPr>
        <p:spPr>
          <a:xfrm>
            <a:off x="847250" y="3197125"/>
            <a:ext cx="812400" cy="1055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3632c5298f1_0_152"/>
          <p:cNvPicPr preferRelativeResize="0"/>
          <p:nvPr/>
        </p:nvPicPr>
        <p:blipFill>
          <a:blip r:embed="rId3">
            <a:alphaModFix/>
          </a:blip>
          <a:stretch>
            <a:fillRect/>
          </a:stretch>
        </p:blipFill>
        <p:spPr>
          <a:xfrm>
            <a:off x="1260075" y="3273925"/>
            <a:ext cx="7356375" cy="3499950"/>
          </a:xfrm>
          <a:prstGeom prst="rect">
            <a:avLst/>
          </a:prstGeom>
          <a:noFill/>
          <a:ln>
            <a:noFill/>
          </a:ln>
        </p:spPr>
      </p:pic>
      <p:sp>
        <p:nvSpPr>
          <p:cNvPr id="254" name="Google Shape;254;g3632c5298f1_0_15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55" name="Google Shape;255;g3632c5298f1_0_152"/>
          <p:cNvSpPr txBox="1"/>
          <p:nvPr/>
        </p:nvSpPr>
        <p:spPr>
          <a:xfrm>
            <a:off x="743325" y="1718125"/>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a:solidFill>
                  <a:srgbClr val="404040"/>
                </a:solidFill>
                <a:latin typeface="Roboto"/>
                <a:ea typeface="Roboto"/>
                <a:cs typeface="Roboto"/>
                <a:sym typeface="Roboto"/>
              </a:rPr>
              <a:t>Consultas</a:t>
            </a:r>
            <a:endParaRPr sz="23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Cargar las consultas en la caja de texto Type a Query</a:t>
            </a:r>
            <a:endParaRPr sz="2200">
              <a:solidFill>
                <a:srgbClr val="404040"/>
              </a:solidFill>
              <a:latin typeface="Roboto"/>
              <a:ea typeface="Roboto"/>
              <a:cs typeface="Roboto"/>
              <a:sym typeface="Roboto"/>
            </a:endParaRPr>
          </a:p>
          <a:p>
            <a:pPr indent="-342900" lvl="0" marL="457200" rtl="0" algn="l">
              <a:lnSpc>
                <a:spcPct val="150000"/>
              </a:lnSpc>
              <a:spcBef>
                <a:spcPts val="1400"/>
              </a:spcBef>
              <a:spcAft>
                <a:spcPts val="0"/>
              </a:spcAft>
              <a:buClr>
                <a:srgbClr val="404040"/>
              </a:buClr>
              <a:buSzPts val="1800"/>
              <a:buFont typeface="Roboto"/>
              <a:buChar char="●"/>
            </a:pPr>
            <a:r>
              <a:rPr b="1" lang="es-CO" sz="1800">
                <a:solidFill>
                  <a:srgbClr val="404040"/>
                </a:solidFill>
                <a:highlight>
                  <a:srgbClr val="FFFFFF"/>
                </a:highlight>
                <a:latin typeface="Roboto"/>
                <a:ea typeface="Roboto"/>
                <a:cs typeface="Roboto"/>
                <a:sym typeface="Roboto"/>
              </a:rPr>
              <a:t>Buscar tareas asignadas a Juan Pérez</a:t>
            </a:r>
            <a:endParaRPr b="1" sz="180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None/>
            </a:pPr>
            <a:r>
              <a:t/>
            </a:r>
            <a:endParaRPr sz="21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
        <p:nvSpPr>
          <p:cNvPr id="256" name="Google Shape;256;g3632c5298f1_0_152"/>
          <p:cNvSpPr/>
          <p:nvPr/>
        </p:nvSpPr>
        <p:spPr>
          <a:xfrm>
            <a:off x="8856225" y="3948550"/>
            <a:ext cx="2046300" cy="639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7" name="Google Shape;257;g3632c5298f1_0_152"/>
          <p:cNvSpPr/>
          <p:nvPr/>
        </p:nvSpPr>
        <p:spPr>
          <a:xfrm>
            <a:off x="447600" y="3868625"/>
            <a:ext cx="812400" cy="1055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632c5298f1_0_16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63" name="Google Shape;263;g3632c5298f1_0_162"/>
          <p:cNvSpPr txBox="1"/>
          <p:nvPr/>
        </p:nvSpPr>
        <p:spPr>
          <a:xfrm>
            <a:off x="903200" y="1740650"/>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a:solidFill>
                  <a:srgbClr val="404040"/>
                </a:solidFill>
                <a:latin typeface="Roboto"/>
                <a:ea typeface="Roboto"/>
                <a:cs typeface="Roboto"/>
                <a:sym typeface="Roboto"/>
              </a:rPr>
              <a:t>Consultas</a:t>
            </a:r>
            <a:endParaRPr sz="23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Cargar las consultas en la caja de texto Type a Query</a:t>
            </a:r>
            <a:endParaRPr sz="2200">
              <a:solidFill>
                <a:srgbClr val="404040"/>
              </a:solidFill>
              <a:latin typeface="Roboto"/>
              <a:ea typeface="Roboto"/>
              <a:cs typeface="Roboto"/>
              <a:sym typeface="Roboto"/>
            </a:endParaRPr>
          </a:p>
          <a:p>
            <a:pPr indent="-342900" lvl="0" marL="457200" rtl="0" algn="l">
              <a:lnSpc>
                <a:spcPct val="150000"/>
              </a:lnSpc>
              <a:spcBef>
                <a:spcPts val="1400"/>
              </a:spcBef>
              <a:spcAft>
                <a:spcPts val="0"/>
              </a:spcAft>
              <a:buClr>
                <a:srgbClr val="404040"/>
              </a:buClr>
              <a:buSzPts val="1800"/>
              <a:buFont typeface="Roboto"/>
              <a:buChar char="●"/>
            </a:pPr>
            <a:r>
              <a:rPr b="1" lang="es-CO" sz="1800">
                <a:solidFill>
                  <a:srgbClr val="404040"/>
                </a:solidFill>
                <a:highlight>
                  <a:srgbClr val="FFFFFF"/>
                </a:highlight>
                <a:latin typeface="Roboto"/>
                <a:ea typeface="Roboto"/>
                <a:cs typeface="Roboto"/>
                <a:sym typeface="Roboto"/>
              </a:rPr>
              <a:t>Encontrar tareas del tipo "Development"</a:t>
            </a:r>
            <a:endParaRPr b="1" sz="180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None/>
            </a:pPr>
            <a:r>
              <a:t/>
            </a:r>
            <a:endParaRPr sz="21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
        <p:nvSpPr>
          <p:cNvPr id="264" name="Google Shape;264;g3632c5298f1_0_162"/>
          <p:cNvSpPr/>
          <p:nvPr/>
        </p:nvSpPr>
        <p:spPr>
          <a:xfrm>
            <a:off x="8856225" y="3463575"/>
            <a:ext cx="2046300" cy="639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g3632c5298f1_0_162"/>
          <p:cNvSpPr/>
          <p:nvPr/>
        </p:nvSpPr>
        <p:spPr>
          <a:xfrm>
            <a:off x="600000" y="3463575"/>
            <a:ext cx="812400" cy="1055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pic>
        <p:nvPicPr>
          <p:cNvPr id="266" name="Google Shape;266;g3632c5298f1_0_162"/>
          <p:cNvPicPr preferRelativeResize="0"/>
          <p:nvPr/>
        </p:nvPicPr>
        <p:blipFill>
          <a:blip r:embed="rId3">
            <a:alphaModFix/>
          </a:blip>
          <a:stretch>
            <a:fillRect/>
          </a:stretch>
        </p:blipFill>
        <p:spPr>
          <a:xfrm>
            <a:off x="1412400" y="3203181"/>
            <a:ext cx="7291426" cy="33098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632c5298f1_0_17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72" name="Google Shape;272;g3632c5298f1_0_171"/>
          <p:cNvSpPr txBox="1"/>
          <p:nvPr/>
        </p:nvSpPr>
        <p:spPr>
          <a:xfrm>
            <a:off x="903200" y="1740650"/>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a:solidFill>
                  <a:srgbClr val="404040"/>
                </a:solidFill>
                <a:latin typeface="Roboto"/>
                <a:ea typeface="Roboto"/>
                <a:cs typeface="Roboto"/>
                <a:sym typeface="Roboto"/>
              </a:rPr>
              <a:t>Consultas</a:t>
            </a:r>
            <a:endParaRPr sz="23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Cargar las consultas en la caja de texto Type a Query</a:t>
            </a:r>
            <a:endParaRPr sz="2200">
              <a:solidFill>
                <a:srgbClr val="404040"/>
              </a:solidFill>
              <a:latin typeface="Roboto"/>
              <a:ea typeface="Roboto"/>
              <a:cs typeface="Roboto"/>
              <a:sym typeface="Roboto"/>
            </a:endParaRPr>
          </a:p>
          <a:p>
            <a:pPr indent="-342900" lvl="0" marL="457200" rtl="0" algn="l">
              <a:lnSpc>
                <a:spcPct val="150000"/>
              </a:lnSpc>
              <a:spcBef>
                <a:spcPts val="1400"/>
              </a:spcBef>
              <a:spcAft>
                <a:spcPts val="0"/>
              </a:spcAft>
              <a:buClr>
                <a:srgbClr val="404040"/>
              </a:buClr>
              <a:buSzPts val="1800"/>
              <a:buFont typeface="Roboto"/>
              <a:buChar char="●"/>
            </a:pPr>
            <a:r>
              <a:rPr b="1" lang="es-CO" sz="1800">
                <a:solidFill>
                  <a:srgbClr val="404040"/>
                </a:solidFill>
                <a:highlight>
                  <a:srgbClr val="FFFFFF"/>
                </a:highlight>
                <a:latin typeface="Roboto"/>
                <a:ea typeface="Roboto"/>
                <a:cs typeface="Roboto"/>
                <a:sym typeface="Roboto"/>
              </a:rPr>
              <a:t>Tareas con prioridad "High" o "Critical"</a:t>
            </a:r>
            <a:endParaRPr b="1" sz="180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None/>
            </a:pPr>
            <a:r>
              <a:t/>
            </a:r>
            <a:endParaRPr sz="21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
        <p:nvSpPr>
          <p:cNvPr id="273" name="Google Shape;273;g3632c5298f1_0_171"/>
          <p:cNvSpPr/>
          <p:nvPr/>
        </p:nvSpPr>
        <p:spPr>
          <a:xfrm>
            <a:off x="8856225" y="3463575"/>
            <a:ext cx="2046300" cy="639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g3632c5298f1_0_171"/>
          <p:cNvSpPr/>
          <p:nvPr/>
        </p:nvSpPr>
        <p:spPr>
          <a:xfrm>
            <a:off x="600000" y="3463575"/>
            <a:ext cx="812400" cy="1055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pic>
        <p:nvPicPr>
          <p:cNvPr id="275" name="Google Shape;275;g3632c5298f1_0_171"/>
          <p:cNvPicPr preferRelativeResize="0"/>
          <p:nvPr/>
        </p:nvPicPr>
        <p:blipFill>
          <a:blip r:embed="rId3">
            <a:alphaModFix/>
          </a:blip>
          <a:stretch>
            <a:fillRect/>
          </a:stretch>
        </p:blipFill>
        <p:spPr>
          <a:xfrm>
            <a:off x="3735388" y="3303699"/>
            <a:ext cx="4721225" cy="3429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3632c5298f1_0_180"/>
          <p:cNvPicPr preferRelativeResize="0"/>
          <p:nvPr/>
        </p:nvPicPr>
        <p:blipFill>
          <a:blip r:embed="rId3">
            <a:alphaModFix/>
          </a:blip>
          <a:stretch>
            <a:fillRect/>
          </a:stretch>
        </p:blipFill>
        <p:spPr>
          <a:xfrm>
            <a:off x="1800225" y="3253598"/>
            <a:ext cx="7439701" cy="3604400"/>
          </a:xfrm>
          <a:prstGeom prst="rect">
            <a:avLst/>
          </a:prstGeom>
          <a:noFill/>
          <a:ln>
            <a:noFill/>
          </a:ln>
        </p:spPr>
      </p:pic>
      <p:sp>
        <p:nvSpPr>
          <p:cNvPr id="281" name="Google Shape;281;g3632c5298f1_0_18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82" name="Google Shape;282;g3632c5298f1_0_180"/>
          <p:cNvSpPr txBox="1"/>
          <p:nvPr/>
        </p:nvSpPr>
        <p:spPr>
          <a:xfrm>
            <a:off x="903200" y="1740650"/>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a:solidFill>
                  <a:srgbClr val="404040"/>
                </a:solidFill>
                <a:latin typeface="Roboto"/>
                <a:ea typeface="Roboto"/>
                <a:cs typeface="Roboto"/>
                <a:sym typeface="Roboto"/>
              </a:rPr>
              <a:t>Consultas</a:t>
            </a:r>
            <a:endParaRPr sz="23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Cargar las consultas en la caja de texto Type a Query</a:t>
            </a:r>
            <a:endParaRPr sz="2200">
              <a:solidFill>
                <a:srgbClr val="404040"/>
              </a:solidFill>
              <a:latin typeface="Roboto"/>
              <a:ea typeface="Roboto"/>
              <a:cs typeface="Roboto"/>
              <a:sym typeface="Roboto"/>
            </a:endParaRPr>
          </a:p>
          <a:p>
            <a:pPr indent="-342900" lvl="0" marL="457200" rtl="0" algn="l">
              <a:lnSpc>
                <a:spcPct val="150000"/>
              </a:lnSpc>
              <a:spcBef>
                <a:spcPts val="1400"/>
              </a:spcBef>
              <a:spcAft>
                <a:spcPts val="0"/>
              </a:spcAft>
              <a:buClr>
                <a:srgbClr val="404040"/>
              </a:buClr>
              <a:buSzPts val="1800"/>
              <a:buFont typeface="Roboto"/>
              <a:buChar char="●"/>
            </a:pPr>
            <a:r>
              <a:rPr b="1" lang="es-CO" sz="1800">
                <a:solidFill>
                  <a:srgbClr val="404040"/>
                </a:solidFill>
                <a:highlight>
                  <a:srgbClr val="FFFFFF"/>
                </a:highlight>
                <a:latin typeface="Roboto"/>
                <a:ea typeface="Roboto"/>
                <a:cs typeface="Roboto"/>
                <a:sym typeface="Roboto"/>
              </a:rPr>
              <a:t>Tareas que tienen múltiples personas asignadas</a:t>
            </a:r>
            <a:endParaRPr b="1" sz="180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None/>
            </a:pPr>
            <a:r>
              <a:t/>
            </a:r>
            <a:endParaRPr sz="2100">
              <a:solidFill>
                <a:srgbClr val="404040"/>
              </a:solidFill>
              <a:latin typeface="Roboto"/>
              <a:ea typeface="Roboto"/>
              <a:cs typeface="Roboto"/>
              <a:sym typeface="Roboto"/>
            </a:endParaRPr>
          </a:p>
          <a:p>
            <a:pPr indent="0" lvl="0" marL="1371600" marR="127000" rtl="0" algn="l">
              <a:lnSpc>
                <a:spcPct val="115000"/>
              </a:lnSpc>
              <a:spcBef>
                <a:spcPts val="0"/>
              </a:spcBef>
              <a:spcAft>
                <a:spcPts val="0"/>
              </a:spcAft>
              <a:buNone/>
            </a:pPr>
            <a:r>
              <a:t/>
            </a:r>
            <a:endParaRPr sz="2400">
              <a:solidFill>
                <a:srgbClr val="404040"/>
              </a:solidFill>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
        <p:nvSpPr>
          <p:cNvPr id="283" name="Google Shape;283;g3632c5298f1_0_180"/>
          <p:cNvSpPr/>
          <p:nvPr/>
        </p:nvSpPr>
        <p:spPr>
          <a:xfrm>
            <a:off x="9239925" y="3575475"/>
            <a:ext cx="2046300" cy="639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4" name="Google Shape;284;g3632c5298f1_0_180"/>
          <p:cNvSpPr/>
          <p:nvPr/>
        </p:nvSpPr>
        <p:spPr>
          <a:xfrm>
            <a:off x="600000" y="3463575"/>
            <a:ext cx="812400" cy="1055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632c5298f1_0_18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90" name="Google Shape;290;g3632c5298f1_0_189"/>
          <p:cNvSpPr txBox="1"/>
          <p:nvPr/>
        </p:nvSpPr>
        <p:spPr>
          <a:xfrm>
            <a:off x="903200" y="1740650"/>
            <a:ext cx="11054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800" u="sng">
                <a:solidFill>
                  <a:schemeClr val="hlink"/>
                </a:solidFill>
                <a:latin typeface="Roboto"/>
                <a:ea typeface="Roboto"/>
                <a:cs typeface="Roboto"/>
                <a:sym typeface="Roboto"/>
                <a:hlinkClick r:id="rId3"/>
              </a:rPr>
              <a:t>Aggregation Pipeline</a:t>
            </a:r>
            <a:endParaRPr b="1" sz="28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b="1" sz="28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rPr lang="es-CO" sz="2200">
                <a:solidFill>
                  <a:srgbClr val="404040"/>
                </a:solidFill>
                <a:latin typeface="Roboto"/>
                <a:ea typeface="Roboto"/>
                <a:cs typeface="Roboto"/>
                <a:sym typeface="Roboto"/>
              </a:rPr>
              <a:t>El generador de canalizaciones de agregación de MongoDB Compass le ayuda a crear canalizaciones de agregación para procesar documentos de una colección o vista y devolver resultados calculados.</a:t>
            </a:r>
            <a:endParaRPr sz="22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632c5298f1_1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296" name="Google Shape;296;g3632c5298f1_1_0"/>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200">
                <a:solidFill>
                  <a:srgbClr val="404040"/>
                </a:solidFill>
                <a:latin typeface="Roboto"/>
                <a:ea typeface="Roboto"/>
                <a:cs typeface="Roboto"/>
                <a:sym typeface="Roboto"/>
              </a:rPr>
              <a:t>MongoDB Compass ofrece diferentes modos para crear canales de agregación:</a:t>
            </a:r>
            <a:endParaRPr b="1" sz="22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22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Char char="●"/>
            </a:pPr>
            <a:r>
              <a:rPr lang="es-CO" sz="1900">
                <a:solidFill>
                  <a:srgbClr val="404040"/>
                </a:solidFill>
                <a:latin typeface="Roboto"/>
                <a:ea typeface="Roboto"/>
                <a:cs typeface="Roboto"/>
                <a:sym typeface="Roboto"/>
              </a:rPr>
              <a:t>Modo de vista de etapa, un editor de canalización visual que precarga la sintaxis de la canalización en función de las etapas seleccionadas.</a:t>
            </a:r>
            <a:endParaRPr sz="19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Char char="●"/>
            </a:pPr>
            <a:r>
              <a:rPr lang="es-CO" sz="1900">
                <a:solidFill>
                  <a:srgbClr val="404040"/>
                </a:solidFill>
                <a:latin typeface="Roboto"/>
                <a:ea typeface="Roboto"/>
                <a:cs typeface="Roboto"/>
                <a:sym typeface="Roboto"/>
              </a:rPr>
              <a:t>Asistente de Etapa, una función del Modo de Vista de Etapa que proporciona un conjunto de plantillas para casos de uso de agregación simples. El Asistente de Etapa solo incluye casos de uso simples para ayudarle a comenzar con su canalización de agregación.</a:t>
            </a:r>
            <a:endParaRPr sz="19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Char char="●"/>
            </a:pPr>
            <a:r>
              <a:rPr lang="es-CO" sz="1900">
                <a:solidFill>
                  <a:srgbClr val="404040"/>
                </a:solidFill>
                <a:latin typeface="Roboto"/>
                <a:ea typeface="Roboto"/>
                <a:cs typeface="Roboto"/>
                <a:sym typeface="Roboto"/>
              </a:rPr>
              <a:t>El Modo Enfoque es una función del Modo de Vista de Etapa que permite editar una etapa del pipeline a la vez. El Modo Enfoque ayuda a gestionar etapas de pipeline de agregación complejas o muy anidadas.</a:t>
            </a:r>
            <a:endParaRPr sz="19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Char char="●"/>
            </a:pPr>
            <a:r>
              <a:rPr lang="es-CO" sz="1900">
                <a:solidFill>
                  <a:srgbClr val="404040"/>
                </a:solidFill>
                <a:latin typeface="Roboto"/>
                <a:ea typeface="Roboto"/>
                <a:cs typeface="Roboto"/>
                <a:sym typeface="Roboto"/>
              </a:rPr>
              <a:t>Modo de vista de texto, un editor de canalización basado en texto que acepta sintaxis de canalización sin formato.</a:t>
            </a:r>
            <a:endParaRPr sz="19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632c5298f1_0_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18" name="Google Shape;118;g3632c5298f1_0_3"/>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Métodos Básicos de Consulta</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find()</a:t>
            </a:r>
            <a:r>
              <a:rPr b="1" lang="es-CO" sz="1800">
                <a:solidFill>
                  <a:srgbClr val="404040"/>
                </a:solidFill>
                <a:highlight>
                  <a:srgbClr val="FFFFFF"/>
                </a:highlight>
                <a:latin typeface="Roboto"/>
                <a:ea typeface="Roboto"/>
                <a:cs typeface="Roboto"/>
                <a:sym typeface="Roboto"/>
              </a:rPr>
              <a:t> – Consulta Simple</a:t>
            </a:r>
            <a:endParaRPr b="1" sz="18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FFFFFF"/>
                </a:highlight>
                <a:latin typeface="Roboto"/>
                <a:ea typeface="Roboto"/>
                <a:cs typeface="Roboto"/>
                <a:sym typeface="Roboto"/>
              </a:rPr>
              <a:t>Propósito: Obtener documentos que coincidan con un filtro.</a:t>
            </a:r>
            <a:endParaRPr b="1" sz="18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FFFFFF"/>
                </a:highlight>
                <a:latin typeface="Roboto"/>
                <a:ea typeface="Roboto"/>
                <a:cs typeface="Roboto"/>
                <a:sym typeface="Roboto"/>
              </a:rPr>
              <a:t>Ejemplo en MongoDB Compass (JSON):</a:t>
            </a:r>
            <a:endParaRPr b="1" sz="18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127000" marR="127000" rtl="0" algn="ctr">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"High"</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632c5298f1_1_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302" name="Google Shape;302;g3632c5298f1_1_5"/>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200">
                <a:solidFill>
                  <a:srgbClr val="404040"/>
                </a:solidFill>
                <a:latin typeface="Roboto"/>
                <a:ea typeface="Roboto"/>
                <a:cs typeface="Roboto"/>
                <a:sym typeface="Roboto"/>
              </a:rPr>
              <a:t>Pasos</a:t>
            </a:r>
            <a:endParaRPr b="1" sz="22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2200">
              <a:solidFill>
                <a:srgbClr val="404040"/>
              </a:solidFill>
              <a:latin typeface="Roboto"/>
              <a:ea typeface="Roboto"/>
              <a:cs typeface="Roboto"/>
              <a:sym typeface="Roboto"/>
            </a:endParaRPr>
          </a:p>
          <a:p>
            <a:pPr indent="-349250" lvl="0" marL="457200" marR="127000" rtl="0" algn="l">
              <a:lnSpc>
                <a:spcPct val="115000"/>
              </a:lnSpc>
              <a:spcBef>
                <a:spcPts val="0"/>
              </a:spcBef>
              <a:spcAft>
                <a:spcPts val="0"/>
              </a:spcAft>
              <a:buClr>
                <a:srgbClr val="404040"/>
              </a:buClr>
              <a:buSzPts val="1900"/>
              <a:buFont typeface="Roboto"/>
              <a:buChar char="●"/>
            </a:pPr>
            <a:r>
              <a:rPr lang="es-CO" sz="1900">
                <a:solidFill>
                  <a:srgbClr val="404040"/>
                </a:solidFill>
                <a:latin typeface="Roboto"/>
                <a:ea typeface="Roboto"/>
                <a:cs typeface="Roboto"/>
                <a:sym typeface="Roboto"/>
              </a:rPr>
              <a:t>Para ver cómo crear una canalización de agregación, seleccione la pestaña correspondiente al modo de visualización elegida:</a:t>
            </a:r>
            <a:endParaRPr sz="1900">
              <a:solidFill>
                <a:srgbClr val="404040"/>
              </a:solidFill>
              <a:latin typeface="Roboto"/>
              <a:ea typeface="Roboto"/>
              <a:cs typeface="Roboto"/>
              <a:sym typeface="Roboto"/>
            </a:endParaRPr>
          </a:p>
          <a:p>
            <a:pPr indent="0" lvl="0" marL="45720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303" name="Google Shape;303;g3632c5298f1_1_5"/>
          <p:cNvPicPr preferRelativeResize="0"/>
          <p:nvPr/>
        </p:nvPicPr>
        <p:blipFill>
          <a:blip r:embed="rId3">
            <a:alphaModFix/>
          </a:blip>
          <a:stretch>
            <a:fillRect/>
          </a:stretch>
        </p:blipFill>
        <p:spPr>
          <a:xfrm>
            <a:off x="2824113" y="3421848"/>
            <a:ext cx="6543774" cy="320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632c5298f1_1_1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309" name="Google Shape;309;g3632c5298f1_1_15"/>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200">
                <a:solidFill>
                  <a:srgbClr val="404040"/>
                </a:solidFill>
                <a:latin typeface="Roboto"/>
                <a:ea typeface="Roboto"/>
                <a:cs typeface="Roboto"/>
                <a:sym typeface="Roboto"/>
              </a:rPr>
              <a:t>Pasos</a:t>
            </a:r>
            <a:endParaRPr b="1" sz="22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45720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310" name="Google Shape;310;g3632c5298f1_1_15"/>
          <p:cNvPicPr preferRelativeResize="0"/>
          <p:nvPr/>
        </p:nvPicPr>
        <p:blipFill>
          <a:blip r:embed="rId3">
            <a:alphaModFix/>
          </a:blip>
          <a:stretch>
            <a:fillRect/>
          </a:stretch>
        </p:blipFill>
        <p:spPr>
          <a:xfrm>
            <a:off x="1177050" y="2543050"/>
            <a:ext cx="9662125" cy="3113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632c5298f1_1_2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316" name="Google Shape;316;g3632c5298f1_1_22"/>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200">
                <a:solidFill>
                  <a:srgbClr val="404040"/>
                </a:solidFill>
                <a:latin typeface="Roboto"/>
                <a:ea typeface="Roboto"/>
                <a:cs typeface="Roboto"/>
                <a:sym typeface="Roboto"/>
              </a:rPr>
              <a:t>Pasos</a:t>
            </a:r>
            <a:endParaRPr b="1" sz="22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45720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317" name="Google Shape;317;g3632c5298f1_1_22"/>
          <p:cNvPicPr preferRelativeResize="0"/>
          <p:nvPr/>
        </p:nvPicPr>
        <p:blipFill rotWithShape="1">
          <a:blip r:embed="rId3">
            <a:alphaModFix/>
          </a:blip>
          <a:srcRect b="0" l="4652" r="0" t="0"/>
          <a:stretch/>
        </p:blipFill>
        <p:spPr>
          <a:xfrm>
            <a:off x="3552725" y="1531275"/>
            <a:ext cx="5830575" cy="5191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632c5298f1_1_2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323" name="Google Shape;323;g3632c5298f1_1_29"/>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0" marR="127000" rtl="0" algn="l">
              <a:lnSpc>
                <a:spcPct val="115000"/>
              </a:lnSpc>
              <a:spcBef>
                <a:spcPts val="0"/>
              </a:spcBef>
              <a:spcAft>
                <a:spcPts val="0"/>
              </a:spcAft>
              <a:buNone/>
            </a:pPr>
            <a:r>
              <a:rPr b="1" lang="es-CO" sz="2200">
                <a:solidFill>
                  <a:srgbClr val="404040"/>
                </a:solidFill>
                <a:latin typeface="Roboto"/>
                <a:ea typeface="Roboto"/>
                <a:cs typeface="Roboto"/>
                <a:sym typeface="Roboto"/>
              </a:rPr>
              <a:t>Pasos</a:t>
            </a:r>
            <a:endParaRPr b="1" sz="2200">
              <a:solidFill>
                <a:srgbClr val="404040"/>
              </a:solidFill>
              <a:latin typeface="Roboto"/>
              <a:ea typeface="Roboto"/>
              <a:cs typeface="Roboto"/>
              <a:sym typeface="Roboto"/>
            </a:endParaRPr>
          </a:p>
          <a:p>
            <a:pPr indent="0" lvl="0" marL="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457200" marR="127000" rtl="0" algn="l">
              <a:lnSpc>
                <a:spcPct val="115000"/>
              </a:lnSpc>
              <a:spcBef>
                <a:spcPts val="0"/>
              </a:spcBef>
              <a:spcAft>
                <a:spcPts val="0"/>
              </a:spcAft>
              <a:buNone/>
            </a:pPr>
            <a:r>
              <a:t/>
            </a:r>
            <a:endParaRPr sz="1900">
              <a:solidFill>
                <a:srgbClr val="404040"/>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pic>
        <p:nvPicPr>
          <p:cNvPr id="324" name="Google Shape;324;g3632c5298f1_1_29"/>
          <p:cNvPicPr preferRelativeResize="0"/>
          <p:nvPr/>
        </p:nvPicPr>
        <p:blipFill>
          <a:blip r:embed="rId3">
            <a:alphaModFix/>
          </a:blip>
          <a:stretch>
            <a:fillRect/>
          </a:stretch>
        </p:blipFill>
        <p:spPr>
          <a:xfrm>
            <a:off x="1691679" y="2195950"/>
            <a:ext cx="8613000" cy="417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632c5298f1_1_3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330" name="Google Shape;330;g3632c5298f1_1_36"/>
          <p:cNvSpPr txBox="1"/>
          <p:nvPr/>
        </p:nvSpPr>
        <p:spPr>
          <a:xfrm>
            <a:off x="456225" y="1740650"/>
            <a:ext cx="11501400" cy="4772400"/>
          </a:xfrm>
          <a:prstGeom prst="rect">
            <a:avLst/>
          </a:prstGeom>
          <a:noFill/>
          <a:ln>
            <a:noFill/>
          </a:ln>
        </p:spPr>
        <p:txBody>
          <a:bodyPr anchorCtr="0" anchor="t" bIns="45700" lIns="91425" spcFirstLastPara="1" rIns="91425" wrap="square" tIns="45700">
            <a:noAutofit/>
          </a:bodyPr>
          <a:lstStyle/>
          <a:p>
            <a:pPr indent="0" lvl="0" marL="101600" marR="101600" rtl="0" algn="l">
              <a:lnSpc>
                <a:spcPct val="133333"/>
              </a:lnSpc>
              <a:spcBef>
                <a:spcPts val="1800"/>
              </a:spcBef>
              <a:spcAft>
                <a:spcPts val="0"/>
              </a:spcAft>
              <a:buClr>
                <a:schemeClr val="dk1"/>
              </a:buClr>
              <a:buSzPts val="1100"/>
              <a:buFont typeface="Arial"/>
              <a:buNone/>
            </a:pPr>
            <a:r>
              <a:rPr lang="es-CO" sz="2400">
                <a:solidFill>
                  <a:srgbClr val="001E2B"/>
                </a:solidFill>
                <a:highlight>
                  <a:srgbClr val="FFFFFF"/>
                </a:highlight>
                <a:latin typeface="Roboto Serif"/>
                <a:ea typeface="Roboto Serif"/>
                <a:cs typeface="Roboto Serif"/>
                <a:sym typeface="Roboto Serif"/>
              </a:rPr>
              <a:t>Más información</a:t>
            </a:r>
            <a:endParaRPr sz="2400">
              <a:solidFill>
                <a:srgbClr val="001E2B"/>
              </a:solidFill>
              <a:highlight>
                <a:srgbClr val="FFFFFF"/>
              </a:highlight>
              <a:uFill>
                <a:noFill/>
              </a:uFill>
              <a:latin typeface="Roboto Serif"/>
              <a:ea typeface="Roboto Serif"/>
              <a:cs typeface="Roboto Serif"/>
              <a:sym typeface="Roboto Serif"/>
              <a:hlinkClick r:id="rId3">
                <a:extLst>
                  <a:ext uri="{A12FA001-AC4F-418D-AE19-62706E023703}">
                    <ahyp:hlinkClr val="tx"/>
                  </a:ext>
                </a:extLst>
              </a:hlinkClick>
            </a:endParaRPr>
          </a:p>
          <a:p>
            <a:pPr indent="-381000" lvl="0" marL="457200" rtl="0" algn="l">
              <a:lnSpc>
                <a:spcPct val="115000"/>
              </a:lnSpc>
              <a:spcBef>
                <a:spcPts val="600"/>
              </a:spcBef>
              <a:spcAft>
                <a:spcPts val="0"/>
              </a:spcAft>
              <a:buClr>
                <a:srgbClr val="001E2B"/>
              </a:buClr>
              <a:buSzPts val="2400"/>
              <a:buFont typeface="Roboto Serif"/>
              <a:buChar char="●"/>
            </a:pPr>
            <a:r>
              <a:rPr lang="es-CO" sz="2400">
                <a:solidFill>
                  <a:srgbClr val="016BF8"/>
                </a:solidFill>
                <a:highlight>
                  <a:srgbClr val="FFFFFF"/>
                </a:highlight>
                <a:uFill>
                  <a:noFill/>
                </a:uFill>
                <a:latin typeface="Roboto Serif"/>
                <a:ea typeface="Roboto Serif"/>
                <a:cs typeface="Roboto Serif"/>
                <a:sym typeface="Roboto Serif"/>
                <a:hlinkClick r:id="rId4">
                  <a:extLst>
                    <a:ext uri="{A12FA001-AC4F-418D-AE19-62706E023703}">
                      <ahyp:hlinkClr val="tx"/>
                    </a:ext>
                  </a:extLst>
                </a:hlinkClick>
              </a:rPr>
              <a:t>Tubería de agregación</a:t>
            </a:r>
            <a:endParaRPr sz="2400">
              <a:solidFill>
                <a:srgbClr val="016BF8"/>
              </a:solidFill>
              <a:highlight>
                <a:srgbClr val="FFFFFF"/>
              </a:highlight>
              <a:latin typeface="Roboto Serif"/>
              <a:ea typeface="Roboto Serif"/>
              <a:cs typeface="Roboto Serif"/>
              <a:sym typeface="Roboto Serif"/>
            </a:endParaRPr>
          </a:p>
          <a:p>
            <a:pPr indent="-381000" lvl="0" marL="457200" rtl="0" algn="l">
              <a:lnSpc>
                <a:spcPct val="115000"/>
              </a:lnSpc>
              <a:spcBef>
                <a:spcPts val="0"/>
              </a:spcBef>
              <a:spcAft>
                <a:spcPts val="0"/>
              </a:spcAft>
              <a:buClr>
                <a:srgbClr val="001E2B"/>
              </a:buClr>
              <a:buSzPts val="2400"/>
              <a:buFont typeface="Roboto Serif"/>
              <a:buChar char="●"/>
            </a:pPr>
            <a:r>
              <a:rPr lang="es-CO" sz="2400">
                <a:solidFill>
                  <a:srgbClr val="016BF8"/>
                </a:solidFill>
                <a:highlight>
                  <a:srgbClr val="FFFFFF"/>
                </a:highlight>
                <a:uFill>
                  <a:noFill/>
                </a:uFill>
                <a:latin typeface="Roboto Serif"/>
                <a:ea typeface="Roboto Serif"/>
                <a:cs typeface="Roboto Serif"/>
                <a:sym typeface="Roboto Serif"/>
                <a:hlinkClick r:id="rId5">
                  <a:extLst>
                    <a:ext uri="{A12FA001-AC4F-418D-AE19-62706E023703}">
                      <ahyp:hlinkClr val="tx"/>
                    </a:ext>
                  </a:extLst>
                </a:hlinkClick>
              </a:rPr>
              <a:t>Etapas de la tubería de agregación</a:t>
            </a:r>
            <a:endParaRPr sz="2400">
              <a:solidFill>
                <a:srgbClr val="016BF8"/>
              </a:solidFill>
              <a:highlight>
                <a:srgbClr val="FFFFFF"/>
              </a:highlight>
              <a:latin typeface="Roboto Serif"/>
              <a:ea typeface="Roboto Serif"/>
              <a:cs typeface="Roboto Serif"/>
              <a:sym typeface="Roboto Serif"/>
            </a:endParaRPr>
          </a:p>
          <a:p>
            <a:pPr indent="-381000" lvl="0" marL="457200" rtl="0" algn="l">
              <a:lnSpc>
                <a:spcPct val="115000"/>
              </a:lnSpc>
              <a:spcBef>
                <a:spcPts val="0"/>
              </a:spcBef>
              <a:spcAft>
                <a:spcPts val="0"/>
              </a:spcAft>
              <a:buClr>
                <a:srgbClr val="001E2B"/>
              </a:buClr>
              <a:buSzPts val="2400"/>
              <a:buFont typeface="Roboto Serif"/>
              <a:buChar char="●"/>
            </a:pPr>
            <a:r>
              <a:rPr lang="es-CO" sz="2400">
                <a:solidFill>
                  <a:srgbClr val="016BF8"/>
                </a:solidFill>
                <a:highlight>
                  <a:srgbClr val="FFFFFF"/>
                </a:highlight>
                <a:uFill>
                  <a:noFill/>
                </a:uFill>
                <a:latin typeface="Roboto Serif"/>
                <a:ea typeface="Roboto Serif"/>
                <a:cs typeface="Roboto Serif"/>
                <a:sym typeface="Roboto Serif"/>
                <a:hlinkClick r:id="rId6">
                  <a:extLst>
                    <a:ext uri="{A12FA001-AC4F-418D-AE19-62706E023703}">
                      <ahyp:hlinkClr val="tx"/>
                    </a:ext>
                  </a:extLst>
                </a:hlinkClick>
              </a:rPr>
              <a:t>Configuración del generador de canalizaciones de agregación</a:t>
            </a:r>
            <a:endParaRPr sz="2400">
              <a:solidFill>
                <a:srgbClr val="016BF8"/>
              </a:solidFill>
              <a:highlight>
                <a:srgbClr val="FFFFFF"/>
              </a:highlight>
              <a:latin typeface="Roboto Serif"/>
              <a:ea typeface="Roboto Serif"/>
              <a:cs typeface="Roboto Serif"/>
              <a:sym typeface="Roboto Serif"/>
            </a:endParaRPr>
          </a:p>
          <a:p>
            <a:pPr indent="-381000" lvl="0" marL="457200" rtl="0" algn="l">
              <a:lnSpc>
                <a:spcPct val="115000"/>
              </a:lnSpc>
              <a:spcBef>
                <a:spcPts val="0"/>
              </a:spcBef>
              <a:spcAft>
                <a:spcPts val="0"/>
              </a:spcAft>
              <a:buClr>
                <a:srgbClr val="001E2B"/>
              </a:buClr>
              <a:buSzPts val="2400"/>
              <a:buFont typeface="Roboto Serif"/>
              <a:buChar char="●"/>
            </a:pPr>
            <a:r>
              <a:rPr lang="es-CO" sz="2400">
                <a:solidFill>
                  <a:srgbClr val="016BF8"/>
                </a:solidFill>
                <a:highlight>
                  <a:srgbClr val="FFFFFF"/>
                </a:highlight>
                <a:uFill>
                  <a:noFill/>
                </a:uFill>
                <a:latin typeface="Roboto Serif"/>
                <a:ea typeface="Roboto Serif"/>
                <a:cs typeface="Roboto Serif"/>
                <a:sym typeface="Roboto Serif"/>
                <a:hlinkClick r:id="rId7">
                  <a:extLst>
                    <a:ext uri="{A12FA001-AC4F-418D-AE19-62706E023703}">
                      <ahyp:hlinkClr val="tx"/>
                    </a:ext>
                  </a:extLst>
                </a:hlinkClick>
              </a:rPr>
              <a:t>Exportar canalización a un idioma específico</a:t>
            </a:r>
            <a:endParaRPr sz="2400">
              <a:solidFill>
                <a:srgbClr val="016BF8"/>
              </a:solidFill>
              <a:highlight>
                <a:srgbClr val="FFFFFF"/>
              </a:highlight>
              <a:latin typeface="Roboto Serif"/>
              <a:ea typeface="Roboto Serif"/>
              <a:cs typeface="Roboto Serif"/>
              <a:sym typeface="Roboto Serif"/>
            </a:endParaRPr>
          </a:p>
          <a:p>
            <a:pPr indent="0" lvl="0" marL="0" marR="0" rtl="0" algn="l">
              <a:lnSpc>
                <a:spcPct val="100000"/>
              </a:lnSpc>
              <a:spcBef>
                <a:spcPts val="80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Imagen que contiene Interfaz de usuario gráfica&#10;&#10;Descripción generada automáticamente" id="335" name="Google Shape;335;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632c5298f1_0_1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24" name="Google Shape;124;g3632c5298f1_0_18"/>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Métodos Básicos de Consulta</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Ejemplo en Shell:</a:t>
            </a:r>
            <a:endParaRPr b="1" sz="1800">
              <a:solidFill>
                <a:srgbClr val="404040"/>
              </a:solidFill>
              <a:highlight>
                <a:schemeClr val="accent4"/>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find</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"High"</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findOne() – Primer documento coincidente</a:t>
            </a:r>
            <a:endParaRPr b="1" sz="1800">
              <a:solidFill>
                <a:srgbClr val="404040"/>
              </a:solidFill>
              <a:highlight>
                <a:schemeClr val="accent4"/>
              </a:highlight>
              <a:latin typeface="Roboto Mono"/>
              <a:ea typeface="Roboto Mono"/>
              <a:cs typeface="Roboto Mono"/>
              <a:sym typeface="Roboto Mon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Propósito: Retorna solo el primer resultado.</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findOne</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type</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"Development"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ctr">
              <a:lnSpc>
                <a:spcPct val="115000"/>
              </a:lnSpc>
              <a:spcBef>
                <a:spcPts val="0"/>
              </a:spcBef>
              <a:spcAft>
                <a:spcPts val="0"/>
              </a:spcAft>
              <a:buClr>
                <a:schemeClr val="dk1"/>
              </a:buClr>
              <a:buSzPts val="1100"/>
              <a:buFont typeface="Arial"/>
              <a:buNone/>
            </a:pPr>
            <a:r>
              <a:t/>
            </a:r>
            <a:endParaRPr b="1" sz="1800">
              <a:solidFill>
                <a:srgbClr val="404040"/>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632c5298f1_0_2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30" name="Google Shape;130;g3632c5298f1_0_25"/>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Métodos Básicos de Consulta</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countDocuments</a:t>
            </a:r>
            <a:r>
              <a:rPr b="1" lang="es-CO" sz="1800">
                <a:solidFill>
                  <a:srgbClr val="404040"/>
                </a:solidFill>
                <a:highlight>
                  <a:schemeClr val="accent4"/>
                </a:highlight>
                <a:latin typeface="Roboto Mono"/>
                <a:ea typeface="Roboto Mono"/>
                <a:cs typeface="Roboto Mono"/>
                <a:sym typeface="Roboto Mono"/>
              </a:rPr>
              <a:t>() – Conteo de resultados</a:t>
            </a:r>
            <a:endParaRPr b="1" sz="1800">
              <a:solidFill>
                <a:srgbClr val="404040"/>
              </a:solidFill>
              <a:highlight>
                <a:schemeClr val="accent4"/>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Propósito: Contar documentos que cumplen una condición.</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countDocuments</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"Critical"</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ctr">
              <a:lnSpc>
                <a:spcPct val="115000"/>
              </a:lnSpc>
              <a:spcBef>
                <a:spcPts val="0"/>
              </a:spcBef>
              <a:spcAft>
                <a:spcPts val="0"/>
              </a:spcAft>
              <a:buClr>
                <a:schemeClr val="dk1"/>
              </a:buClr>
              <a:buSzPts val="1100"/>
              <a:buFont typeface="Arial"/>
              <a:buNone/>
            </a:pPr>
            <a:r>
              <a:t/>
            </a:r>
            <a:endParaRPr b="1" sz="1800">
              <a:solidFill>
                <a:srgbClr val="404040"/>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632c5298f1_0_3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36" name="Google Shape;136;g3632c5298f1_0_31"/>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Operadores de Consulta</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Comparación ($eq, $ne, $gt, $lt, etc.)</a:t>
            </a:r>
            <a:endParaRPr b="1" sz="1800">
              <a:solidFill>
                <a:srgbClr val="404040"/>
              </a:solidFill>
              <a:highlight>
                <a:schemeClr val="accent4"/>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Tareas con prioridad diferente a "Low":</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"$ne"</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"Low"</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Lógicos ($and, $or, $not, $nor)</a:t>
            </a:r>
            <a:endParaRPr sz="1350">
              <a:solidFill>
                <a:srgbClr val="404040"/>
              </a:solidFill>
              <a:highlight>
                <a:srgbClr val="FFFFFF"/>
              </a:highlight>
              <a:latin typeface="Roboto"/>
              <a:ea typeface="Roboto"/>
              <a:cs typeface="Roboto"/>
              <a:sym typeface="Roboto"/>
            </a:endParaRPr>
          </a:p>
          <a:p>
            <a:pPr indent="0" lvl="0" marL="0" marR="127000" rtl="0" algn="l">
              <a:lnSpc>
                <a:spcPct val="115000"/>
              </a:lnSpc>
              <a:spcBef>
                <a:spcPts val="10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Tareas High o Critical:</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"$or"</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"High"</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"priority"</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"Critical"</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ctr">
              <a:lnSpc>
                <a:spcPct val="115000"/>
              </a:lnSpc>
              <a:spcBef>
                <a:spcPts val="0"/>
              </a:spcBef>
              <a:spcAft>
                <a:spcPts val="0"/>
              </a:spcAft>
              <a:buClr>
                <a:schemeClr val="dk1"/>
              </a:buClr>
              <a:buSzPts val="1100"/>
              <a:buFont typeface="Arial"/>
              <a:buNone/>
            </a:pPr>
            <a:r>
              <a:t/>
            </a:r>
            <a:endParaRPr b="1" sz="1800">
              <a:solidFill>
                <a:srgbClr val="404040"/>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632c5298f1_0_4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42" name="Google Shape;142;g3632c5298f1_0_40"/>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lang="es-CO" sz="2400">
                <a:solidFill>
                  <a:srgbClr val="404040"/>
                </a:solidFill>
                <a:highlight>
                  <a:srgbClr val="FFFFFF"/>
                </a:highlight>
                <a:latin typeface="Roboto"/>
                <a:ea typeface="Roboto"/>
                <a:cs typeface="Roboto"/>
                <a:sym typeface="Roboto"/>
              </a:rPr>
              <a:t>Operadores de Consulta</a:t>
            </a:r>
            <a:endParaRPr b="1" sz="2400">
              <a:solidFill>
                <a:srgbClr val="40404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Calibri"/>
              <a:buNone/>
            </a:pPr>
            <a:r>
              <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Arrays ($in, $all, $elemMatch)</a:t>
            </a:r>
            <a:endParaRPr b="1" sz="1800">
              <a:solidFill>
                <a:srgbClr val="404040"/>
              </a:solidFill>
              <a:highlight>
                <a:schemeClr val="accent4"/>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Tareas asignadas a Juan Pérez o Laura Martínez:</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ctr">
              <a:lnSpc>
                <a:spcPct val="115000"/>
              </a:lnSpc>
              <a:spcBef>
                <a:spcPts val="0"/>
              </a:spcBef>
              <a:spcAft>
                <a:spcPts val="0"/>
              </a:spcAft>
              <a:buClr>
                <a:schemeClr val="dk1"/>
              </a:buClr>
              <a:buSzPts val="1100"/>
              <a:buFont typeface="Arial"/>
              <a:buNone/>
            </a:pPr>
            <a:r>
              <a:t/>
            </a:r>
            <a:endParaRPr b="1" sz="1800">
              <a:solidFill>
                <a:srgbClr val="404040"/>
              </a:solidFill>
              <a:highlight>
                <a:srgbClr val="FFFFFF"/>
              </a:highlight>
              <a:latin typeface="Roboto"/>
              <a:ea typeface="Roboto"/>
              <a:cs typeface="Roboto"/>
              <a:sym typeface="Robot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"assignedTo.name"</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"$in"</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50A14F"/>
                </a:solidFill>
                <a:latin typeface="Roboto Mono"/>
                <a:ea typeface="Roboto Mono"/>
                <a:cs typeface="Roboto Mono"/>
                <a:sym typeface="Roboto Mono"/>
              </a:rPr>
              <a:t>"Juan Pérez"</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"Laura Martinez"</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632c5298f1_0_4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 DB</a:t>
            </a:r>
            <a:endParaRPr b="1">
              <a:solidFill>
                <a:schemeClr val="lt1"/>
              </a:solidFill>
              <a:latin typeface="Work Sans"/>
              <a:ea typeface="Work Sans"/>
              <a:cs typeface="Work Sans"/>
              <a:sym typeface="Work Sans"/>
            </a:endParaRPr>
          </a:p>
        </p:txBody>
      </p:sp>
      <p:sp>
        <p:nvSpPr>
          <p:cNvPr id="148" name="Google Shape;148;g3632c5298f1_0_46"/>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es-CO" sz="2400">
                <a:solidFill>
                  <a:srgbClr val="404040"/>
                </a:solidFill>
                <a:highlight>
                  <a:srgbClr val="FFFFFF"/>
                </a:highlight>
                <a:latin typeface="Roboto"/>
                <a:ea typeface="Roboto"/>
                <a:cs typeface="Roboto"/>
                <a:sym typeface="Roboto"/>
              </a:rPr>
              <a:t>Consultas Avanzadas</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aggregate() – Pipeline de agregación</a:t>
            </a:r>
            <a:endParaRPr b="1" sz="1800">
              <a:solidFill>
                <a:srgbClr val="404040"/>
              </a:solidFill>
              <a:highlight>
                <a:schemeClr val="accent4"/>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Propósito: Filtrar, agrupar y transformar datos.</a:t>
            </a:r>
            <a:endParaRPr b="1" sz="1800">
              <a:solidFill>
                <a:srgbClr val="404040"/>
              </a:solidFill>
              <a:highlight>
                <a:srgbClr val="ECECEC"/>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Contar tareas por prioridad:</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db</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tasks</a:t>
            </a:r>
            <a:r>
              <a:rPr lang="es-CO" sz="1800">
                <a:solidFill>
                  <a:srgbClr val="383A42"/>
                </a:solidFill>
                <a:latin typeface="Roboto Mono"/>
                <a:ea typeface="Roboto Mono"/>
                <a:cs typeface="Roboto Mono"/>
                <a:sym typeface="Roboto Mono"/>
              </a:rPr>
              <a:t>.</a:t>
            </a:r>
            <a:r>
              <a:rPr lang="es-CO" sz="1800">
                <a:solidFill>
                  <a:srgbClr val="4078F2"/>
                </a:solidFill>
                <a:latin typeface="Roboto Mono"/>
                <a:ea typeface="Roboto Mono"/>
                <a:cs typeface="Roboto Mono"/>
                <a:sym typeface="Roboto Mono"/>
              </a:rPr>
              <a:t>aggregate</a:t>
            </a:r>
            <a:r>
              <a:rPr lang="es-CO" sz="1800">
                <a:solidFill>
                  <a:srgbClr val="383A42"/>
                </a:solidFill>
                <a:latin typeface="Roboto Mono"/>
                <a:ea typeface="Roboto Mono"/>
                <a:cs typeface="Roboto Mono"/>
                <a:sym typeface="Roboto Mono"/>
              </a:rPr>
              <a:t>([</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$group</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_id</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"$priority"</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total</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$sum</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B76B01"/>
                </a:solidFill>
                <a:latin typeface="Roboto Mono"/>
                <a:ea typeface="Roboto Mono"/>
                <a:cs typeface="Roboto Mono"/>
                <a:sym typeface="Roboto Mono"/>
              </a:rPr>
              <a:t>1</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632c5298f1_0_5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Mongodb</a:t>
            </a:r>
            <a:endParaRPr b="1">
              <a:solidFill>
                <a:schemeClr val="lt1"/>
              </a:solidFill>
              <a:latin typeface="Work Sans"/>
              <a:ea typeface="Work Sans"/>
              <a:cs typeface="Work Sans"/>
              <a:sym typeface="Work Sans"/>
            </a:endParaRPr>
          </a:p>
        </p:txBody>
      </p:sp>
      <p:sp>
        <p:nvSpPr>
          <p:cNvPr id="154" name="Google Shape;154;g3632c5298f1_0_54"/>
          <p:cNvSpPr txBox="1"/>
          <p:nvPr/>
        </p:nvSpPr>
        <p:spPr>
          <a:xfrm>
            <a:off x="743325" y="1718125"/>
            <a:ext cx="10228500" cy="4772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es-CO" sz="2400">
                <a:solidFill>
                  <a:srgbClr val="404040"/>
                </a:solidFill>
                <a:highlight>
                  <a:srgbClr val="FFFFFF"/>
                </a:highlight>
                <a:latin typeface="Roboto"/>
                <a:ea typeface="Roboto"/>
                <a:cs typeface="Roboto"/>
                <a:sym typeface="Roboto"/>
              </a:rPr>
              <a:t>Consultas Avanzadas</a:t>
            </a:r>
            <a:endParaRPr b="1" sz="2400">
              <a:solidFill>
                <a:srgbClr val="404040"/>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b="1" lang="es-CO" sz="1800">
                <a:solidFill>
                  <a:srgbClr val="404040"/>
                </a:solidFill>
                <a:highlight>
                  <a:schemeClr val="accent4"/>
                </a:highlight>
                <a:latin typeface="Roboto Mono"/>
                <a:ea typeface="Roboto Mono"/>
                <a:cs typeface="Roboto Mono"/>
                <a:sym typeface="Roboto Mono"/>
              </a:rPr>
              <a:t>$text – Búsqueda de texto completo</a:t>
            </a:r>
            <a:endParaRPr b="1" sz="1800">
              <a:solidFill>
                <a:srgbClr val="404040"/>
              </a:solidFill>
              <a:highlight>
                <a:schemeClr val="accent4"/>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Requisito: Índice de texto en el campo.</a:t>
            </a:r>
            <a:endParaRPr b="1" sz="1800">
              <a:solidFill>
                <a:srgbClr val="404040"/>
              </a:solidFill>
              <a:highlight>
                <a:srgbClr val="ECECEC"/>
              </a:highlight>
              <a:latin typeface="Roboto Mono"/>
              <a:ea typeface="Roboto Mono"/>
              <a:cs typeface="Roboto Mono"/>
              <a:sym typeface="Roboto Mono"/>
            </a:endParaRPr>
          </a:p>
          <a:p>
            <a:pPr indent="0" lvl="0" marL="0" marR="0" rtl="0" algn="l">
              <a:lnSpc>
                <a:spcPct val="150000"/>
              </a:lnSpc>
              <a:spcBef>
                <a:spcPts val="1400"/>
              </a:spcBef>
              <a:spcAft>
                <a:spcPts val="0"/>
              </a:spcAft>
              <a:buClr>
                <a:schemeClr val="dk1"/>
              </a:buClr>
              <a:buSzPts val="1100"/>
              <a:buFont typeface="Arial"/>
              <a:buNone/>
            </a:pPr>
            <a:r>
              <a:rPr b="1" lang="es-CO" sz="1800">
                <a:solidFill>
                  <a:srgbClr val="404040"/>
                </a:solidFill>
                <a:highlight>
                  <a:srgbClr val="ECECEC"/>
                </a:highlight>
                <a:latin typeface="Roboto Mono"/>
                <a:ea typeface="Roboto Mono"/>
                <a:cs typeface="Roboto Mono"/>
                <a:sym typeface="Roboto Mono"/>
              </a:rPr>
              <a:t>Ejemplo: Buscar tareas con "authentication" en la descripción:</a:t>
            </a:r>
            <a:endParaRPr b="1" sz="1800">
              <a:solidFill>
                <a:srgbClr val="404040"/>
              </a:solidFill>
              <a:highlight>
                <a:srgbClr val="ECECEC"/>
              </a:highlight>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"$text"</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E45649"/>
                </a:solidFill>
                <a:latin typeface="Roboto Mono"/>
                <a:ea typeface="Roboto Mono"/>
                <a:cs typeface="Roboto Mono"/>
                <a:sym typeface="Roboto Mono"/>
              </a:rPr>
              <a:t>"$search"</a:t>
            </a:r>
            <a:r>
              <a:rPr lang="es-CO" sz="1800">
                <a:solidFill>
                  <a:srgbClr val="4078F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50A14F"/>
                </a:solidFill>
                <a:latin typeface="Roboto Mono"/>
                <a:ea typeface="Roboto Mono"/>
                <a:cs typeface="Roboto Mono"/>
                <a:sym typeface="Roboto Mono"/>
              </a:rPr>
              <a:t>"authentication"</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r>
              <a:rPr lang="es-CO" sz="1800">
                <a:solidFill>
                  <a:srgbClr val="494949"/>
                </a:solidFill>
                <a:latin typeface="Roboto Mono"/>
                <a:ea typeface="Roboto Mono"/>
                <a:cs typeface="Roboto Mono"/>
                <a:sym typeface="Roboto Mono"/>
              </a:rPr>
              <a:t> </a:t>
            </a:r>
            <a:r>
              <a:rPr lang="es-CO" sz="1800">
                <a:solidFill>
                  <a:srgbClr val="383A42"/>
                </a:solidFill>
                <a:latin typeface="Roboto Mono"/>
                <a:ea typeface="Roboto Mono"/>
                <a:cs typeface="Roboto Mono"/>
                <a:sym typeface="Roboto Mono"/>
              </a:rPr>
              <a:t>}</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494949"/>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sz="1800">
              <a:solidFill>
                <a:srgbClr val="383A42"/>
              </a:solidFill>
              <a:latin typeface="Roboto Mono"/>
              <a:ea typeface="Roboto Mono"/>
              <a:cs typeface="Roboto Mono"/>
              <a:sym typeface="Roboto Mono"/>
            </a:endParaRPr>
          </a:p>
          <a:p>
            <a:pPr indent="0" lvl="0" marL="127000" marR="127000" rtl="0" algn="l">
              <a:lnSpc>
                <a:spcPct val="115000"/>
              </a:lnSpc>
              <a:spcBef>
                <a:spcPts val="0"/>
              </a:spcBef>
              <a:spcAft>
                <a:spcPts val="0"/>
              </a:spcAft>
              <a:buClr>
                <a:schemeClr val="dk1"/>
              </a:buClr>
              <a:buSzPts val="1100"/>
              <a:buFont typeface="Arial"/>
              <a:buNone/>
            </a:pPr>
            <a:r>
              <a:t/>
            </a:r>
            <a:endParaRPr b="1" sz="1800">
              <a:solidFill>
                <a:srgbClr val="404040"/>
              </a:solidFill>
              <a:highlight>
                <a:srgbClr val="ECECEC"/>
              </a:highlight>
              <a:latin typeface="Roboto Mono"/>
              <a:ea typeface="Roboto Mono"/>
              <a:cs typeface="Roboto Mono"/>
              <a:sym typeface="Roboto Mono"/>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sz="3000">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chemeClr val="dk1"/>
              </a:buClr>
              <a:buSzPts val="2400"/>
              <a:buFont typeface="Calibri"/>
              <a:buNone/>
            </a:pPr>
            <a:r>
              <a:t/>
            </a:r>
            <a:endParaRPr b="1" i="0" sz="30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